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2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357" r:id="rId2"/>
    <p:sldId id="257" r:id="rId3"/>
    <p:sldId id="347" r:id="rId4"/>
    <p:sldId id="259" r:id="rId5"/>
    <p:sldId id="260" r:id="rId6"/>
    <p:sldId id="348" r:id="rId7"/>
    <p:sldId id="350" r:id="rId8"/>
    <p:sldId id="351" r:id="rId9"/>
    <p:sldId id="352" r:id="rId10"/>
    <p:sldId id="358" r:id="rId11"/>
    <p:sldId id="356" r:id="rId12"/>
    <p:sldId id="345" r:id="rId13"/>
    <p:sldId id="361" r:id="rId14"/>
    <p:sldId id="359" r:id="rId15"/>
    <p:sldId id="267" r:id="rId16"/>
    <p:sldId id="266" r:id="rId17"/>
    <p:sldId id="263" r:id="rId18"/>
    <p:sldId id="301" r:id="rId19"/>
    <p:sldId id="303" r:id="rId20"/>
    <p:sldId id="281" r:id="rId21"/>
    <p:sldId id="305" r:id="rId22"/>
    <p:sldId id="278" r:id="rId23"/>
    <p:sldId id="273" r:id="rId24"/>
    <p:sldId id="279" r:id="rId25"/>
    <p:sldId id="280" r:id="rId26"/>
  </p:sldIdLst>
  <p:sldSz cx="12192000" cy="6858000"/>
  <p:notesSz cx="6858000" cy="9144000"/>
  <p:embeddedFontLst>
    <p:embeddedFont>
      <p:font typeface="나눔스퀘어" panose="020B0600000101010101" pitchFamily="50" charset="-127"/>
      <p:regular r:id="rId28"/>
    </p:embeddedFont>
    <p:embeddedFont>
      <p:font typeface="나눔스퀘어 Bold" panose="020B0600000101010101" pitchFamily="50" charset="-127"/>
      <p:bold r:id="rId29"/>
    </p:embeddedFont>
    <p:embeddedFont>
      <p:font typeface="나눔스퀘어 Light" panose="020B0600000101010101" pitchFamily="50" charset="-127"/>
      <p:regular r:id="rId30"/>
    </p:embeddedFont>
    <p:embeddedFont>
      <p:font typeface="나눔스퀘어_ac" panose="020B0600000101010101" pitchFamily="50" charset="-127"/>
      <p:regular r:id="rId31"/>
    </p:embeddedFont>
    <p:embeddedFont>
      <p:font typeface="나눔스퀘어_ac Bold" panose="020B0600000101010101" pitchFamily="50" charset="-127"/>
      <p:bold r:id="rId32"/>
    </p:embeddedFont>
    <p:embeddedFont>
      <p:font typeface="나눔스퀘어_ac ExtraBold" panose="020B0600000101010101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2884"/>
    <a:srgbClr val="00CCFF"/>
    <a:srgbClr val="0236A4"/>
    <a:srgbClr val="E7E6E6"/>
    <a:srgbClr val="2E6BEB"/>
    <a:srgbClr val="FFFFFF"/>
    <a:srgbClr val="155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9" autoAdjust="0"/>
    <p:restoredTop sz="88791" autoAdjust="0"/>
  </p:normalViewPr>
  <p:slideViewPr>
    <p:cSldViewPr snapToGrid="0" showGuides="1">
      <p:cViewPr varScale="1">
        <p:scale>
          <a:sx n="76" d="100"/>
          <a:sy n="76" d="100"/>
        </p:scale>
        <p:origin x="1219" y="43"/>
      </p:cViewPr>
      <p:guideLst>
        <p:guide orient="horz" pos="222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3_&#54856;&#49660;&#54609;\ppt\&#44536;&#47000;&#54532;&#50857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3_&#54856;&#49660;&#54609;\ppt\&#44592;&#49457;&#5106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&#53076;&#47196;&#45208;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3_&#54856;&#49660;&#54609;\ppt\&#44592;&#49457;&#51060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3_&#54856;&#49660;&#54609;\ppt\&#44592;&#49457;&#5106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young\Downloads\&#44536;&#47000;&#54532;&#50857;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[그래프용.xlsx]Sheet7!피벗 테이블8</c:name>
    <c:fmtId val="15"/>
  </c:pivotSource>
  <c:chart>
    <c:autoTitleDeleted val="1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5"/>
          </a:solidFill>
          <a:ln>
            <a:noFill/>
          </a:ln>
          <a:effectLst/>
        </c:spPr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</c:pivotFmt>
      <c:pivotFmt>
        <c:idx val="3"/>
        <c:spPr>
          <a:solidFill>
            <a:schemeClr val="accent4"/>
          </a:solidFill>
          <a:ln>
            <a:noFill/>
          </a:ln>
          <a:effectLst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</c:pivotFmt>
      <c:pivotFmt>
        <c:idx val="5"/>
        <c:spPr>
          <a:solidFill>
            <a:schemeClr val="bg2"/>
          </a:solidFill>
          <a:ln>
            <a:noFill/>
          </a:ln>
          <a:effectLst/>
        </c:spPr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bg2"/>
          </a:solidFill>
          <a:ln>
            <a:noFill/>
          </a:ln>
          <a:effectLst/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</c:pivotFmt>
      <c:pivotFmt>
        <c:idx val="9"/>
        <c:spPr>
          <a:solidFill>
            <a:schemeClr val="accent4"/>
          </a:solidFill>
          <a:ln>
            <a:noFill/>
          </a:ln>
          <a:effectLst/>
        </c:spPr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</c:pivotFmt>
      <c:pivotFmt>
        <c:idx val="11"/>
        <c:spPr>
          <a:solidFill>
            <a:schemeClr val="accent5"/>
          </a:solidFill>
          <a:ln>
            <a:noFill/>
          </a:ln>
          <a:effectLst/>
        </c:spPr>
      </c:pivotFmt>
      <c:pivotFmt>
        <c:idx val="1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bg2"/>
          </a:solidFill>
          <a:ln>
            <a:noFill/>
          </a:ln>
          <a:effectLst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</c:pivotFmt>
      <c:pivotFmt>
        <c:idx val="15"/>
        <c:spPr>
          <a:solidFill>
            <a:schemeClr val="accent4"/>
          </a:solidFill>
          <a:ln>
            <a:noFill/>
          </a:ln>
          <a:effectLst/>
        </c:spPr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</c:pivotFmt>
      <c:pivotFmt>
        <c:idx val="17"/>
        <c:spPr>
          <a:solidFill>
            <a:schemeClr val="accent5"/>
          </a:solidFill>
          <a:ln>
            <a:noFill/>
          </a:ln>
          <a:effectLst/>
        </c:spP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Sheet7!$B$3</c:f>
              <c:strCache>
                <c:ptCount val="1"/>
                <c:pt idx="0">
                  <c:v>요약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CA3-49EF-91EA-52CF436B96A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CA3-49EF-91EA-52CF436B96A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CA3-49EF-91EA-52CF436B96A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CA3-49EF-91EA-52CF436B96A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CA3-49EF-91EA-52CF436B96A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Sheet7!$A$4:$A$10</c:f>
              <c:strCache>
                <c:ptCount val="6"/>
                <c:pt idx="0">
                  <c:v>기타</c:v>
                </c:pt>
                <c:pt idx="1">
                  <c:v>생활용품</c:v>
                </c:pt>
                <c:pt idx="2">
                  <c:v>신선수산</c:v>
                </c:pt>
                <c:pt idx="3">
                  <c:v>건강식품</c:v>
                </c:pt>
                <c:pt idx="4">
                  <c:v>신선농산</c:v>
                </c:pt>
                <c:pt idx="5">
                  <c:v>의류</c:v>
                </c:pt>
              </c:strCache>
            </c:strRef>
          </c:cat>
          <c:val>
            <c:numRef>
              <c:f>Sheet7!$B$4:$B$10</c:f>
              <c:numCache>
                <c:formatCode>0.00%</c:formatCode>
                <c:ptCount val="6"/>
                <c:pt idx="0">
                  <c:v>0.51185716157127181</c:v>
                </c:pt>
                <c:pt idx="1">
                  <c:v>6.4175849475205507E-2</c:v>
                </c:pt>
                <c:pt idx="2">
                  <c:v>6.4424253670517823E-2</c:v>
                </c:pt>
                <c:pt idx="3">
                  <c:v>9.3925288283864178E-2</c:v>
                </c:pt>
                <c:pt idx="4">
                  <c:v>9.4813244501556773E-2</c:v>
                </c:pt>
                <c:pt idx="5">
                  <c:v>0.17080420249758391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CA3-49EF-91EA-52CF436B96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6"/>
        <c:axId val="1057604255"/>
        <c:axId val="1057609247"/>
      </c:barChart>
      <c:catAx>
        <c:axId val="10576042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spc="-150" baseline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57609247"/>
        <c:crosses val="autoZero"/>
        <c:auto val="1"/>
        <c:lblAlgn val="ctr"/>
        <c:lblOffset val="100"/>
        <c:noMultiLvlLbl val="0"/>
      </c:catAx>
      <c:valAx>
        <c:axId val="10576092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76042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838427201406507E-2"/>
          <c:y val="5.3709781100923636E-2"/>
          <c:w val="0.85171406380448622"/>
          <c:h val="0.79050686347181254"/>
        </c:manualLayout>
      </c:layout>
      <c:lineChart>
        <c:grouping val="standard"/>
        <c:varyColors val="0"/>
        <c:ser>
          <c:idx val="1"/>
          <c:order val="1"/>
          <c:tx>
            <c:strRef>
              <c:f>Sheet1!$AR$196</c:f>
              <c:strCache>
                <c:ptCount val="1"/>
                <c:pt idx="0">
                  <c:v>건강식품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Sheet1!$AS$194:$BO$194</c:f>
              <c:strCache>
                <c:ptCount val="23"/>
                <c:pt idx="0">
                  <c:v>'20.1</c:v>
                </c:pt>
                <c:pt idx="1">
                  <c:v>'20.2</c:v>
                </c:pt>
                <c:pt idx="2">
                  <c:v>'20.3</c:v>
                </c:pt>
                <c:pt idx="3">
                  <c:v>'20.4</c:v>
                </c:pt>
                <c:pt idx="4">
                  <c:v>'20.5</c:v>
                </c:pt>
                <c:pt idx="5">
                  <c:v>'20.6</c:v>
                </c:pt>
                <c:pt idx="6">
                  <c:v>'20.7</c:v>
                </c:pt>
                <c:pt idx="7">
                  <c:v>'20.8</c:v>
                </c:pt>
                <c:pt idx="8">
                  <c:v>'20.9</c:v>
                </c:pt>
                <c:pt idx="9">
                  <c:v>'20.10</c:v>
                </c:pt>
                <c:pt idx="10">
                  <c:v>'20.11</c:v>
                </c:pt>
                <c:pt idx="11">
                  <c:v>'20.12</c:v>
                </c:pt>
                <c:pt idx="12">
                  <c:v>'21.1</c:v>
                </c:pt>
                <c:pt idx="13">
                  <c:v>'21.2</c:v>
                </c:pt>
                <c:pt idx="14">
                  <c:v>'21.3</c:v>
                </c:pt>
                <c:pt idx="15">
                  <c:v>'21.4</c:v>
                </c:pt>
                <c:pt idx="16">
                  <c:v>'21.5</c:v>
                </c:pt>
                <c:pt idx="17">
                  <c:v>'21.6</c:v>
                </c:pt>
                <c:pt idx="18">
                  <c:v>'21.7</c:v>
                </c:pt>
                <c:pt idx="19">
                  <c:v>'21.8</c:v>
                </c:pt>
                <c:pt idx="20">
                  <c:v>'21.9</c:v>
                </c:pt>
                <c:pt idx="21">
                  <c:v>'21.10</c:v>
                </c:pt>
                <c:pt idx="22">
                  <c:v>'21.11</c:v>
                </c:pt>
              </c:strCache>
            </c:strRef>
          </c:cat>
          <c:val>
            <c:numRef>
              <c:f>Sheet1!$AS$196:$BO$196</c:f>
              <c:numCache>
                <c:formatCode>General</c:formatCode>
                <c:ptCount val="23"/>
                <c:pt idx="0">
                  <c:v>944237032</c:v>
                </c:pt>
                <c:pt idx="1">
                  <c:v>783096143</c:v>
                </c:pt>
                <c:pt idx="2">
                  <c:v>1117993108</c:v>
                </c:pt>
                <c:pt idx="3">
                  <c:v>1048880455</c:v>
                </c:pt>
                <c:pt idx="4">
                  <c:v>1736241027</c:v>
                </c:pt>
                <c:pt idx="5">
                  <c:v>1508423641</c:v>
                </c:pt>
                <c:pt idx="6">
                  <c:v>1796462588</c:v>
                </c:pt>
                <c:pt idx="7">
                  <c:v>1533119143</c:v>
                </c:pt>
                <c:pt idx="8">
                  <c:v>1456542900</c:v>
                </c:pt>
                <c:pt idx="9">
                  <c:v>1287928102</c:v>
                </c:pt>
                <c:pt idx="10">
                  <c:v>860255853</c:v>
                </c:pt>
                <c:pt idx="11">
                  <c:v>1054827029</c:v>
                </c:pt>
                <c:pt idx="12">
                  <c:v>1462508785</c:v>
                </c:pt>
                <c:pt idx="13">
                  <c:v>934710966</c:v>
                </c:pt>
                <c:pt idx="14">
                  <c:v>1417191485</c:v>
                </c:pt>
                <c:pt idx="15">
                  <c:v>1840072429</c:v>
                </c:pt>
                <c:pt idx="16">
                  <c:v>1677755642</c:v>
                </c:pt>
                <c:pt idx="17">
                  <c:v>1538476060</c:v>
                </c:pt>
                <c:pt idx="18">
                  <c:v>1831612660</c:v>
                </c:pt>
                <c:pt idx="19">
                  <c:v>2533190811</c:v>
                </c:pt>
                <c:pt idx="20">
                  <c:v>2489697080</c:v>
                </c:pt>
                <c:pt idx="21">
                  <c:v>2923186528</c:v>
                </c:pt>
                <c:pt idx="22">
                  <c:v>1071556057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5-478B-81B2-A1B1E6A2AFEA}"/>
            </c:ext>
          </c:extLst>
        </c:ser>
        <c:ser>
          <c:idx val="2"/>
          <c:order val="2"/>
          <c:tx>
            <c:strRef>
              <c:f>Sheet1!$AR$197</c:f>
              <c:strCache>
                <c:ptCount val="1"/>
                <c:pt idx="0">
                  <c:v>생활용품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Sheet1!$AS$194:$BO$194</c:f>
              <c:strCache>
                <c:ptCount val="23"/>
                <c:pt idx="0">
                  <c:v>'20.1</c:v>
                </c:pt>
                <c:pt idx="1">
                  <c:v>'20.2</c:v>
                </c:pt>
                <c:pt idx="2">
                  <c:v>'20.3</c:v>
                </c:pt>
                <c:pt idx="3">
                  <c:v>'20.4</c:v>
                </c:pt>
                <c:pt idx="4">
                  <c:v>'20.5</c:v>
                </c:pt>
                <c:pt idx="5">
                  <c:v>'20.6</c:v>
                </c:pt>
                <c:pt idx="6">
                  <c:v>'20.7</c:v>
                </c:pt>
                <c:pt idx="7">
                  <c:v>'20.8</c:v>
                </c:pt>
                <c:pt idx="8">
                  <c:v>'20.9</c:v>
                </c:pt>
                <c:pt idx="9">
                  <c:v>'20.10</c:v>
                </c:pt>
                <c:pt idx="10">
                  <c:v>'20.11</c:v>
                </c:pt>
                <c:pt idx="11">
                  <c:v>'20.12</c:v>
                </c:pt>
                <c:pt idx="12">
                  <c:v>'21.1</c:v>
                </c:pt>
                <c:pt idx="13">
                  <c:v>'21.2</c:v>
                </c:pt>
                <c:pt idx="14">
                  <c:v>'21.3</c:v>
                </c:pt>
                <c:pt idx="15">
                  <c:v>'21.4</c:v>
                </c:pt>
                <c:pt idx="16">
                  <c:v>'21.5</c:v>
                </c:pt>
                <c:pt idx="17">
                  <c:v>'21.6</c:v>
                </c:pt>
                <c:pt idx="18">
                  <c:v>'21.7</c:v>
                </c:pt>
                <c:pt idx="19">
                  <c:v>'21.8</c:v>
                </c:pt>
                <c:pt idx="20">
                  <c:v>'21.9</c:v>
                </c:pt>
                <c:pt idx="21">
                  <c:v>'21.10</c:v>
                </c:pt>
                <c:pt idx="22">
                  <c:v>'21.11</c:v>
                </c:pt>
              </c:strCache>
            </c:strRef>
          </c:cat>
          <c:val>
            <c:numRef>
              <c:f>Sheet1!$AS$197:$BO$197</c:f>
              <c:numCache>
                <c:formatCode>General</c:formatCode>
                <c:ptCount val="23"/>
                <c:pt idx="0">
                  <c:v>536994546</c:v>
                </c:pt>
                <c:pt idx="1">
                  <c:v>684276135</c:v>
                </c:pt>
                <c:pt idx="2">
                  <c:v>1263295669</c:v>
                </c:pt>
                <c:pt idx="3">
                  <c:v>791498187</c:v>
                </c:pt>
                <c:pt idx="4">
                  <c:v>936030442</c:v>
                </c:pt>
                <c:pt idx="5">
                  <c:v>1193680802</c:v>
                </c:pt>
                <c:pt idx="6">
                  <c:v>1871578199</c:v>
                </c:pt>
                <c:pt idx="7">
                  <c:v>2392314316</c:v>
                </c:pt>
                <c:pt idx="8">
                  <c:v>1190198139</c:v>
                </c:pt>
                <c:pt idx="9">
                  <c:v>1872316106</c:v>
                </c:pt>
                <c:pt idx="10">
                  <c:v>899845832</c:v>
                </c:pt>
                <c:pt idx="11">
                  <c:v>928010401</c:v>
                </c:pt>
                <c:pt idx="12">
                  <c:v>695958973</c:v>
                </c:pt>
                <c:pt idx="13">
                  <c:v>961009352</c:v>
                </c:pt>
                <c:pt idx="14">
                  <c:v>1048935648</c:v>
                </c:pt>
                <c:pt idx="15">
                  <c:v>913255666</c:v>
                </c:pt>
                <c:pt idx="16">
                  <c:v>808461748</c:v>
                </c:pt>
                <c:pt idx="17">
                  <c:v>736041415</c:v>
                </c:pt>
                <c:pt idx="18">
                  <c:v>509529103</c:v>
                </c:pt>
                <c:pt idx="19">
                  <c:v>747029409</c:v>
                </c:pt>
                <c:pt idx="20">
                  <c:v>1164657830</c:v>
                </c:pt>
                <c:pt idx="21">
                  <c:v>1240365820</c:v>
                </c:pt>
                <c:pt idx="22">
                  <c:v>425106742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5-478B-81B2-A1B1E6A2AFEA}"/>
            </c:ext>
          </c:extLst>
        </c:ser>
        <c:ser>
          <c:idx val="3"/>
          <c:order val="3"/>
          <c:tx>
            <c:strRef>
              <c:f>Sheet1!$AR$198</c:f>
              <c:strCache>
                <c:ptCount val="1"/>
                <c:pt idx="0">
                  <c:v>신선농산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Sheet1!$AS$194:$BO$194</c:f>
              <c:strCache>
                <c:ptCount val="23"/>
                <c:pt idx="0">
                  <c:v>'20.1</c:v>
                </c:pt>
                <c:pt idx="1">
                  <c:v>'20.2</c:v>
                </c:pt>
                <c:pt idx="2">
                  <c:v>'20.3</c:v>
                </c:pt>
                <c:pt idx="3">
                  <c:v>'20.4</c:v>
                </c:pt>
                <c:pt idx="4">
                  <c:v>'20.5</c:v>
                </c:pt>
                <c:pt idx="5">
                  <c:v>'20.6</c:v>
                </c:pt>
                <c:pt idx="6">
                  <c:v>'20.7</c:v>
                </c:pt>
                <c:pt idx="7">
                  <c:v>'20.8</c:v>
                </c:pt>
                <c:pt idx="8">
                  <c:v>'20.9</c:v>
                </c:pt>
                <c:pt idx="9">
                  <c:v>'20.10</c:v>
                </c:pt>
                <c:pt idx="10">
                  <c:v>'20.11</c:v>
                </c:pt>
                <c:pt idx="11">
                  <c:v>'20.12</c:v>
                </c:pt>
                <c:pt idx="12">
                  <c:v>'21.1</c:v>
                </c:pt>
                <c:pt idx="13">
                  <c:v>'21.2</c:v>
                </c:pt>
                <c:pt idx="14">
                  <c:v>'21.3</c:v>
                </c:pt>
                <c:pt idx="15">
                  <c:v>'21.4</c:v>
                </c:pt>
                <c:pt idx="16">
                  <c:v>'21.5</c:v>
                </c:pt>
                <c:pt idx="17">
                  <c:v>'21.6</c:v>
                </c:pt>
                <c:pt idx="18">
                  <c:v>'21.7</c:v>
                </c:pt>
                <c:pt idx="19">
                  <c:v>'21.8</c:v>
                </c:pt>
                <c:pt idx="20">
                  <c:v>'21.9</c:v>
                </c:pt>
                <c:pt idx="21">
                  <c:v>'21.10</c:v>
                </c:pt>
                <c:pt idx="22">
                  <c:v>'21.11</c:v>
                </c:pt>
              </c:strCache>
            </c:strRef>
          </c:cat>
          <c:val>
            <c:numRef>
              <c:f>Sheet1!$AS$198:$BO$198</c:f>
              <c:numCache>
                <c:formatCode>General</c:formatCode>
                <c:ptCount val="23"/>
                <c:pt idx="0">
                  <c:v>1561611960</c:v>
                </c:pt>
                <c:pt idx="1">
                  <c:v>1513324010</c:v>
                </c:pt>
                <c:pt idx="2">
                  <c:v>1666587242</c:v>
                </c:pt>
                <c:pt idx="3">
                  <c:v>1178930482</c:v>
                </c:pt>
                <c:pt idx="4">
                  <c:v>1094641073</c:v>
                </c:pt>
                <c:pt idx="5">
                  <c:v>1173785139</c:v>
                </c:pt>
                <c:pt idx="6">
                  <c:v>1133255417</c:v>
                </c:pt>
                <c:pt idx="7">
                  <c:v>1647732260</c:v>
                </c:pt>
                <c:pt idx="8">
                  <c:v>1643259502</c:v>
                </c:pt>
                <c:pt idx="9">
                  <c:v>1727535331</c:v>
                </c:pt>
                <c:pt idx="10">
                  <c:v>1575842433</c:v>
                </c:pt>
                <c:pt idx="11">
                  <c:v>1548852048</c:v>
                </c:pt>
                <c:pt idx="12">
                  <c:v>2347551875</c:v>
                </c:pt>
                <c:pt idx="13">
                  <c:v>1592185824</c:v>
                </c:pt>
                <c:pt idx="14">
                  <c:v>1673081385</c:v>
                </c:pt>
                <c:pt idx="15">
                  <c:v>1493251511</c:v>
                </c:pt>
                <c:pt idx="16">
                  <c:v>993786915</c:v>
                </c:pt>
                <c:pt idx="17">
                  <c:v>1229925694</c:v>
                </c:pt>
                <c:pt idx="18">
                  <c:v>1363513376</c:v>
                </c:pt>
                <c:pt idx="19">
                  <c:v>1973262194</c:v>
                </c:pt>
                <c:pt idx="20">
                  <c:v>2158376845</c:v>
                </c:pt>
                <c:pt idx="21">
                  <c:v>2022285129</c:v>
                </c:pt>
                <c:pt idx="22">
                  <c:v>864835552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5-478B-81B2-A1B1E6A2AFEA}"/>
            </c:ext>
          </c:extLst>
        </c:ser>
        <c:ser>
          <c:idx val="4"/>
          <c:order val="4"/>
          <c:tx>
            <c:strRef>
              <c:f>Sheet1!$AR$199</c:f>
              <c:strCache>
                <c:ptCount val="1"/>
                <c:pt idx="0">
                  <c:v>신선수산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Sheet1!$AS$194:$BO$194</c:f>
              <c:strCache>
                <c:ptCount val="23"/>
                <c:pt idx="0">
                  <c:v>'20.1</c:v>
                </c:pt>
                <c:pt idx="1">
                  <c:v>'20.2</c:v>
                </c:pt>
                <c:pt idx="2">
                  <c:v>'20.3</c:v>
                </c:pt>
                <c:pt idx="3">
                  <c:v>'20.4</c:v>
                </c:pt>
                <c:pt idx="4">
                  <c:v>'20.5</c:v>
                </c:pt>
                <c:pt idx="5">
                  <c:v>'20.6</c:v>
                </c:pt>
                <c:pt idx="6">
                  <c:v>'20.7</c:v>
                </c:pt>
                <c:pt idx="7">
                  <c:v>'20.8</c:v>
                </c:pt>
                <c:pt idx="8">
                  <c:v>'20.9</c:v>
                </c:pt>
                <c:pt idx="9">
                  <c:v>'20.10</c:v>
                </c:pt>
                <c:pt idx="10">
                  <c:v>'20.11</c:v>
                </c:pt>
                <c:pt idx="11">
                  <c:v>'20.12</c:v>
                </c:pt>
                <c:pt idx="12">
                  <c:v>'21.1</c:v>
                </c:pt>
                <c:pt idx="13">
                  <c:v>'21.2</c:v>
                </c:pt>
                <c:pt idx="14">
                  <c:v>'21.3</c:v>
                </c:pt>
                <c:pt idx="15">
                  <c:v>'21.4</c:v>
                </c:pt>
                <c:pt idx="16">
                  <c:v>'21.5</c:v>
                </c:pt>
                <c:pt idx="17">
                  <c:v>'21.6</c:v>
                </c:pt>
                <c:pt idx="18">
                  <c:v>'21.7</c:v>
                </c:pt>
                <c:pt idx="19">
                  <c:v>'21.8</c:v>
                </c:pt>
                <c:pt idx="20">
                  <c:v>'21.9</c:v>
                </c:pt>
                <c:pt idx="21">
                  <c:v>'21.10</c:v>
                </c:pt>
                <c:pt idx="22">
                  <c:v>'21.11</c:v>
                </c:pt>
              </c:strCache>
            </c:strRef>
          </c:cat>
          <c:val>
            <c:numRef>
              <c:f>Sheet1!$AS$199:$BO$199</c:f>
              <c:numCache>
                <c:formatCode>General</c:formatCode>
                <c:ptCount val="23"/>
                <c:pt idx="0">
                  <c:v>1118869037</c:v>
                </c:pt>
                <c:pt idx="1">
                  <c:v>1014740817</c:v>
                </c:pt>
                <c:pt idx="2">
                  <c:v>1052297686</c:v>
                </c:pt>
                <c:pt idx="3">
                  <c:v>717095266</c:v>
                </c:pt>
                <c:pt idx="4">
                  <c:v>1008595758</c:v>
                </c:pt>
                <c:pt idx="5">
                  <c:v>959273706</c:v>
                </c:pt>
                <c:pt idx="6">
                  <c:v>917236139</c:v>
                </c:pt>
                <c:pt idx="7">
                  <c:v>1296483892</c:v>
                </c:pt>
                <c:pt idx="8">
                  <c:v>1768749755</c:v>
                </c:pt>
                <c:pt idx="9">
                  <c:v>727950903</c:v>
                </c:pt>
                <c:pt idx="10">
                  <c:v>786139722</c:v>
                </c:pt>
                <c:pt idx="11">
                  <c:v>913468531</c:v>
                </c:pt>
                <c:pt idx="12">
                  <c:v>1534999505</c:v>
                </c:pt>
                <c:pt idx="13">
                  <c:v>772320852</c:v>
                </c:pt>
                <c:pt idx="14">
                  <c:v>850350825</c:v>
                </c:pt>
                <c:pt idx="15">
                  <c:v>921508139</c:v>
                </c:pt>
                <c:pt idx="16">
                  <c:v>1033449409</c:v>
                </c:pt>
                <c:pt idx="17">
                  <c:v>927050335</c:v>
                </c:pt>
                <c:pt idx="18">
                  <c:v>1178811972</c:v>
                </c:pt>
                <c:pt idx="19">
                  <c:v>1454194136</c:v>
                </c:pt>
                <c:pt idx="20">
                  <c:v>1121972034</c:v>
                </c:pt>
                <c:pt idx="21">
                  <c:v>1301743252</c:v>
                </c:pt>
                <c:pt idx="22">
                  <c:v>525251218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655-478B-81B2-A1B1E6A2AFEA}"/>
            </c:ext>
          </c:extLst>
        </c:ser>
        <c:ser>
          <c:idx val="5"/>
          <c:order val="5"/>
          <c:tx>
            <c:strRef>
              <c:f>Sheet1!$AR$200</c:f>
              <c:strCache>
                <c:ptCount val="1"/>
                <c:pt idx="0">
                  <c:v>의류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Sheet1!$AS$194:$BO$194</c:f>
              <c:strCache>
                <c:ptCount val="23"/>
                <c:pt idx="0">
                  <c:v>'20.1</c:v>
                </c:pt>
                <c:pt idx="1">
                  <c:v>'20.2</c:v>
                </c:pt>
                <c:pt idx="2">
                  <c:v>'20.3</c:v>
                </c:pt>
                <c:pt idx="3">
                  <c:v>'20.4</c:v>
                </c:pt>
                <c:pt idx="4">
                  <c:v>'20.5</c:v>
                </c:pt>
                <c:pt idx="5">
                  <c:v>'20.6</c:v>
                </c:pt>
                <c:pt idx="6">
                  <c:v>'20.7</c:v>
                </c:pt>
                <c:pt idx="7">
                  <c:v>'20.8</c:v>
                </c:pt>
                <c:pt idx="8">
                  <c:v>'20.9</c:v>
                </c:pt>
                <c:pt idx="9">
                  <c:v>'20.10</c:v>
                </c:pt>
                <c:pt idx="10">
                  <c:v>'20.11</c:v>
                </c:pt>
                <c:pt idx="11">
                  <c:v>'20.12</c:v>
                </c:pt>
                <c:pt idx="12">
                  <c:v>'21.1</c:v>
                </c:pt>
                <c:pt idx="13">
                  <c:v>'21.2</c:v>
                </c:pt>
                <c:pt idx="14">
                  <c:v>'21.3</c:v>
                </c:pt>
                <c:pt idx="15">
                  <c:v>'21.4</c:v>
                </c:pt>
                <c:pt idx="16">
                  <c:v>'21.5</c:v>
                </c:pt>
                <c:pt idx="17">
                  <c:v>'21.6</c:v>
                </c:pt>
                <c:pt idx="18">
                  <c:v>'21.7</c:v>
                </c:pt>
                <c:pt idx="19">
                  <c:v>'21.8</c:v>
                </c:pt>
                <c:pt idx="20">
                  <c:v>'21.9</c:v>
                </c:pt>
                <c:pt idx="21">
                  <c:v>'21.10</c:v>
                </c:pt>
                <c:pt idx="22">
                  <c:v>'21.11</c:v>
                </c:pt>
              </c:strCache>
            </c:strRef>
          </c:cat>
          <c:val>
            <c:numRef>
              <c:f>Sheet1!$AS$200:$BO$200</c:f>
              <c:numCache>
                <c:formatCode>General</c:formatCode>
                <c:ptCount val="23"/>
                <c:pt idx="0">
                  <c:v>3539120580</c:v>
                </c:pt>
                <c:pt idx="1">
                  <c:v>2990542858</c:v>
                </c:pt>
                <c:pt idx="2">
                  <c:v>3243408267</c:v>
                </c:pt>
                <c:pt idx="3">
                  <c:v>3131270643</c:v>
                </c:pt>
                <c:pt idx="4">
                  <c:v>4496643478</c:v>
                </c:pt>
                <c:pt idx="5">
                  <c:v>3698779481</c:v>
                </c:pt>
                <c:pt idx="6">
                  <c:v>2979380092</c:v>
                </c:pt>
                <c:pt idx="7">
                  <c:v>2124480557</c:v>
                </c:pt>
                <c:pt idx="8">
                  <c:v>1489032059</c:v>
                </c:pt>
                <c:pt idx="9">
                  <c:v>2356366918</c:v>
                </c:pt>
                <c:pt idx="10">
                  <c:v>3406749421</c:v>
                </c:pt>
                <c:pt idx="11">
                  <c:v>4587754365</c:v>
                </c:pt>
                <c:pt idx="12">
                  <c:v>2653173719</c:v>
                </c:pt>
                <c:pt idx="13">
                  <c:v>2425396146</c:v>
                </c:pt>
                <c:pt idx="14">
                  <c:v>2341524397</c:v>
                </c:pt>
                <c:pt idx="15">
                  <c:v>1979202735</c:v>
                </c:pt>
                <c:pt idx="16">
                  <c:v>2755671835</c:v>
                </c:pt>
                <c:pt idx="17">
                  <c:v>2632918120</c:v>
                </c:pt>
                <c:pt idx="18">
                  <c:v>2283053804</c:v>
                </c:pt>
                <c:pt idx="19">
                  <c:v>1874656461</c:v>
                </c:pt>
                <c:pt idx="20">
                  <c:v>1717181688</c:v>
                </c:pt>
                <c:pt idx="21">
                  <c:v>2915127086</c:v>
                </c:pt>
                <c:pt idx="22">
                  <c:v>1749986009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655-478B-81B2-A1B1E6A2AF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4658576"/>
        <c:axId val="624656608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Sheet1!$AR$195</c15:sqref>
                        </c15:formulaRef>
                      </c:ext>
                    </c:extLst>
                    <c:strCache>
                      <c:ptCount val="1"/>
                      <c:pt idx="0">
                        <c:v>가공수산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Sheet1!$AS$194:$BO$194</c15:sqref>
                        </c15:formulaRef>
                      </c:ext>
                    </c:extLst>
                    <c:strCache>
                      <c:ptCount val="23"/>
                      <c:pt idx="0">
                        <c:v>'20.1</c:v>
                      </c:pt>
                      <c:pt idx="1">
                        <c:v>'20.2</c:v>
                      </c:pt>
                      <c:pt idx="2">
                        <c:v>'20.3</c:v>
                      </c:pt>
                      <c:pt idx="3">
                        <c:v>'20.4</c:v>
                      </c:pt>
                      <c:pt idx="4">
                        <c:v>'20.5</c:v>
                      </c:pt>
                      <c:pt idx="5">
                        <c:v>'20.6</c:v>
                      </c:pt>
                      <c:pt idx="6">
                        <c:v>'20.7</c:v>
                      </c:pt>
                      <c:pt idx="7">
                        <c:v>'20.8</c:v>
                      </c:pt>
                      <c:pt idx="8">
                        <c:v>'20.9</c:v>
                      </c:pt>
                      <c:pt idx="9">
                        <c:v>'20.10</c:v>
                      </c:pt>
                      <c:pt idx="10">
                        <c:v>'20.11</c:v>
                      </c:pt>
                      <c:pt idx="11">
                        <c:v>'20.12</c:v>
                      </c:pt>
                      <c:pt idx="12">
                        <c:v>'21.1</c:v>
                      </c:pt>
                      <c:pt idx="13">
                        <c:v>'21.2</c:v>
                      </c:pt>
                      <c:pt idx="14">
                        <c:v>'21.3</c:v>
                      </c:pt>
                      <c:pt idx="15">
                        <c:v>'21.4</c:v>
                      </c:pt>
                      <c:pt idx="16">
                        <c:v>'21.5</c:v>
                      </c:pt>
                      <c:pt idx="17">
                        <c:v>'21.6</c:v>
                      </c:pt>
                      <c:pt idx="18">
                        <c:v>'21.7</c:v>
                      </c:pt>
                      <c:pt idx="19">
                        <c:v>'21.8</c:v>
                      </c:pt>
                      <c:pt idx="20">
                        <c:v>'21.9</c:v>
                      </c:pt>
                      <c:pt idx="21">
                        <c:v>'21.10</c:v>
                      </c:pt>
                      <c:pt idx="22">
                        <c:v>'21.11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Sheet1!$AS$195:$BO$195</c15:sqref>
                        </c15:formulaRef>
                      </c:ext>
                    </c:extLst>
                    <c:numCache>
                      <c:formatCode>General</c:formatCode>
                      <c:ptCount val="23"/>
                      <c:pt idx="0">
                        <c:v>523525382</c:v>
                      </c:pt>
                      <c:pt idx="1">
                        <c:v>464573620</c:v>
                      </c:pt>
                      <c:pt idx="2">
                        <c:v>716298553</c:v>
                      </c:pt>
                      <c:pt idx="3">
                        <c:v>600630650</c:v>
                      </c:pt>
                      <c:pt idx="4">
                        <c:v>544090914</c:v>
                      </c:pt>
                      <c:pt idx="5">
                        <c:v>1300780230</c:v>
                      </c:pt>
                      <c:pt idx="6">
                        <c:v>852626777</c:v>
                      </c:pt>
                      <c:pt idx="7">
                        <c:v>1130385160</c:v>
                      </c:pt>
                      <c:pt idx="8">
                        <c:v>1243929006</c:v>
                      </c:pt>
                      <c:pt idx="9">
                        <c:v>1298583163</c:v>
                      </c:pt>
                      <c:pt idx="10">
                        <c:v>1027165843</c:v>
                      </c:pt>
                      <c:pt idx="11">
                        <c:v>1257543572</c:v>
                      </c:pt>
                      <c:pt idx="12">
                        <c:v>1201127557</c:v>
                      </c:pt>
                      <c:pt idx="13">
                        <c:v>1146307163</c:v>
                      </c:pt>
                      <c:pt idx="14">
                        <c:v>1555389835</c:v>
                      </c:pt>
                      <c:pt idx="15">
                        <c:v>1286144504</c:v>
                      </c:pt>
                      <c:pt idx="16">
                        <c:v>1262010297</c:v>
                      </c:pt>
                      <c:pt idx="17">
                        <c:v>784002190</c:v>
                      </c:pt>
                      <c:pt idx="18">
                        <c:v>1030151281</c:v>
                      </c:pt>
                      <c:pt idx="19">
                        <c:v>840048561</c:v>
                      </c:pt>
                      <c:pt idx="20">
                        <c:v>829004722</c:v>
                      </c:pt>
                      <c:pt idx="21">
                        <c:v>1351117824</c:v>
                      </c:pt>
                      <c:pt idx="22">
                        <c:v>457496304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6655-478B-81B2-A1B1E6A2AFEA}"/>
                  </c:ext>
                </c:extLst>
              </c15:ser>
            </c15:filteredLineSeries>
          </c:ext>
        </c:extLst>
      </c:lineChart>
      <c:catAx>
        <c:axId val="624658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4656608"/>
        <c:crosses val="autoZero"/>
        <c:auto val="1"/>
        <c:lblAlgn val="ctr"/>
        <c:lblOffset val="100"/>
        <c:noMultiLvlLbl val="0"/>
      </c:catAx>
      <c:valAx>
        <c:axId val="62465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,,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4658576"/>
        <c:crosses val="autoZero"/>
        <c:crossBetween val="between"/>
        <c:majorUnit val="1000000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9821778758034305"/>
          <c:y val="1.2713493496387566E-2"/>
          <c:w val="0.34142437786998475"/>
          <c:h val="0.333003718546906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[코로나.xlsx]Sheet1!피벗 테이블10</c:name>
    <c:fmtId val="19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158442858830223"/>
          <c:y val="5.6352481747967663E-2"/>
          <c:w val="0.76037136659901861"/>
          <c:h val="0.792649490387202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합계 : COVID-19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Sheet1!$A$4:$A$36</c:f>
              <c:multiLvlStrCache>
                <c:ptCount val="22"/>
                <c:lvl>
                  <c:pt idx="0">
                    <c:v>1월</c:v>
                  </c:pt>
                  <c:pt idx="1">
                    <c:v>2월</c:v>
                  </c:pt>
                  <c:pt idx="2">
                    <c:v>3월</c:v>
                  </c:pt>
                  <c:pt idx="3">
                    <c:v>4월</c:v>
                  </c:pt>
                  <c:pt idx="4">
                    <c:v>5월</c:v>
                  </c:pt>
                  <c:pt idx="5">
                    <c:v>6월</c:v>
                  </c:pt>
                  <c:pt idx="6">
                    <c:v>7월</c:v>
                  </c:pt>
                  <c:pt idx="7">
                    <c:v>8월</c:v>
                  </c:pt>
                  <c:pt idx="8">
                    <c:v>9월</c:v>
                  </c:pt>
                  <c:pt idx="9">
                    <c:v>10월</c:v>
                  </c:pt>
                  <c:pt idx="10">
                    <c:v>11월</c:v>
                  </c:pt>
                  <c:pt idx="11">
                    <c:v>12월</c:v>
                  </c:pt>
                  <c:pt idx="12">
                    <c:v>1월</c:v>
                  </c:pt>
                  <c:pt idx="13">
                    <c:v>2월</c:v>
                  </c:pt>
                  <c:pt idx="14">
                    <c:v>3월</c:v>
                  </c:pt>
                  <c:pt idx="15">
                    <c:v>4월</c:v>
                  </c:pt>
                  <c:pt idx="16">
                    <c:v>5월</c:v>
                  </c:pt>
                  <c:pt idx="17">
                    <c:v>6월</c:v>
                  </c:pt>
                  <c:pt idx="18">
                    <c:v>7월</c:v>
                  </c:pt>
                  <c:pt idx="19">
                    <c:v>8월</c:v>
                  </c:pt>
                  <c:pt idx="20">
                    <c:v>9월</c:v>
                  </c:pt>
                  <c:pt idx="21">
                    <c:v>10월</c:v>
                  </c:pt>
                </c:lvl>
                <c:lvl>
                  <c:pt idx="0">
                    <c:v>1사분기</c:v>
                  </c:pt>
                  <c:pt idx="3">
                    <c:v>2사분기</c:v>
                  </c:pt>
                  <c:pt idx="6">
                    <c:v>3사분기</c:v>
                  </c:pt>
                  <c:pt idx="9">
                    <c:v>4사분기</c:v>
                  </c:pt>
                  <c:pt idx="12">
                    <c:v>1사분기</c:v>
                  </c:pt>
                  <c:pt idx="15">
                    <c:v>2사분기</c:v>
                  </c:pt>
                  <c:pt idx="18">
                    <c:v>3사분기</c:v>
                  </c:pt>
                  <c:pt idx="21">
                    <c:v>4사분기</c:v>
                  </c:pt>
                </c:lvl>
                <c:lvl>
                  <c:pt idx="0">
                    <c:v>2020년</c:v>
                  </c:pt>
                  <c:pt idx="12">
                    <c:v>2021년</c:v>
                  </c:pt>
                </c:lvl>
              </c:multiLvlStrCache>
            </c:multiLvlStrRef>
          </c:cat>
          <c:val>
            <c:numRef>
              <c:f>Sheet1!$B$4:$B$36</c:f>
              <c:numCache>
                <c:formatCode>General</c:formatCode>
                <c:ptCount val="22"/>
                <c:pt idx="0">
                  <c:v>4</c:v>
                </c:pt>
                <c:pt idx="1">
                  <c:v>2904</c:v>
                </c:pt>
                <c:pt idx="2">
                  <c:v>6344</c:v>
                </c:pt>
                <c:pt idx="3">
                  <c:v>447</c:v>
                </c:pt>
                <c:pt idx="4">
                  <c:v>511</c:v>
                </c:pt>
                <c:pt idx="5">
                  <c:v>1006</c:v>
                </c:pt>
                <c:pt idx="6">
                  <c:v>693</c:v>
                </c:pt>
                <c:pt idx="7">
                  <c:v>5214</c:v>
                </c:pt>
                <c:pt idx="8">
                  <c:v>3461</c:v>
                </c:pt>
                <c:pt idx="9">
                  <c:v>2172</c:v>
                </c:pt>
                <c:pt idx="10">
                  <c:v>6895</c:v>
                </c:pt>
                <c:pt idx="11">
                  <c:v>25696</c:v>
                </c:pt>
                <c:pt idx="12">
                  <c:v>16544</c:v>
                </c:pt>
                <c:pt idx="13">
                  <c:v>10729</c:v>
                </c:pt>
                <c:pt idx="14">
                  <c:v>12869</c:v>
                </c:pt>
                <c:pt idx="15">
                  <c:v>18193</c:v>
                </c:pt>
                <c:pt idx="16">
                  <c:v>17602</c:v>
                </c:pt>
                <c:pt idx="17">
                  <c:v>15758</c:v>
                </c:pt>
                <c:pt idx="18">
                  <c:v>39397</c:v>
                </c:pt>
                <c:pt idx="19">
                  <c:v>51423</c:v>
                </c:pt>
                <c:pt idx="20">
                  <c:v>58971</c:v>
                </c:pt>
                <c:pt idx="21">
                  <c:v>52756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08-4B85-859D-D996D99C55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486553311"/>
        <c:axId val="1486560799"/>
      </c:barChart>
      <c:lineChart>
        <c:grouping val="standard"/>
        <c:varyColors val="0"/>
        <c:ser>
          <c:idx val="1"/>
          <c:order val="1"/>
          <c:tx>
            <c:strRef>
              <c:f>Sheet1!$C$3</c:f>
              <c:strCache>
                <c:ptCount val="1"/>
                <c:pt idx="0">
                  <c:v>합계 : 매출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Sheet1!$A$4:$A$36</c:f>
              <c:multiLvlStrCache>
                <c:ptCount val="22"/>
                <c:lvl>
                  <c:pt idx="0">
                    <c:v>1월</c:v>
                  </c:pt>
                  <c:pt idx="1">
                    <c:v>2월</c:v>
                  </c:pt>
                  <c:pt idx="2">
                    <c:v>3월</c:v>
                  </c:pt>
                  <c:pt idx="3">
                    <c:v>4월</c:v>
                  </c:pt>
                  <c:pt idx="4">
                    <c:v>5월</c:v>
                  </c:pt>
                  <c:pt idx="5">
                    <c:v>6월</c:v>
                  </c:pt>
                  <c:pt idx="6">
                    <c:v>7월</c:v>
                  </c:pt>
                  <c:pt idx="7">
                    <c:v>8월</c:v>
                  </c:pt>
                  <c:pt idx="8">
                    <c:v>9월</c:v>
                  </c:pt>
                  <c:pt idx="9">
                    <c:v>10월</c:v>
                  </c:pt>
                  <c:pt idx="10">
                    <c:v>11월</c:v>
                  </c:pt>
                  <c:pt idx="11">
                    <c:v>12월</c:v>
                  </c:pt>
                  <c:pt idx="12">
                    <c:v>1월</c:v>
                  </c:pt>
                  <c:pt idx="13">
                    <c:v>2월</c:v>
                  </c:pt>
                  <c:pt idx="14">
                    <c:v>3월</c:v>
                  </c:pt>
                  <c:pt idx="15">
                    <c:v>4월</c:v>
                  </c:pt>
                  <c:pt idx="16">
                    <c:v>5월</c:v>
                  </c:pt>
                  <c:pt idx="17">
                    <c:v>6월</c:v>
                  </c:pt>
                  <c:pt idx="18">
                    <c:v>7월</c:v>
                  </c:pt>
                  <c:pt idx="19">
                    <c:v>8월</c:v>
                  </c:pt>
                  <c:pt idx="20">
                    <c:v>9월</c:v>
                  </c:pt>
                  <c:pt idx="21">
                    <c:v>10월</c:v>
                  </c:pt>
                </c:lvl>
                <c:lvl>
                  <c:pt idx="0">
                    <c:v>1사분기</c:v>
                  </c:pt>
                  <c:pt idx="3">
                    <c:v>2사분기</c:v>
                  </c:pt>
                  <c:pt idx="6">
                    <c:v>3사분기</c:v>
                  </c:pt>
                  <c:pt idx="9">
                    <c:v>4사분기</c:v>
                  </c:pt>
                  <c:pt idx="12">
                    <c:v>1사분기</c:v>
                  </c:pt>
                  <c:pt idx="15">
                    <c:v>2사분기</c:v>
                  </c:pt>
                  <c:pt idx="18">
                    <c:v>3사분기</c:v>
                  </c:pt>
                  <c:pt idx="21">
                    <c:v>4사분기</c:v>
                  </c:pt>
                </c:lvl>
                <c:lvl>
                  <c:pt idx="0">
                    <c:v>2020년</c:v>
                  </c:pt>
                  <c:pt idx="12">
                    <c:v>2021년</c:v>
                  </c:pt>
                </c:lvl>
              </c:multiLvlStrCache>
            </c:multiLvlStrRef>
          </c:cat>
          <c:val>
            <c:numRef>
              <c:f>Sheet1!$C$4:$C$36</c:f>
              <c:numCache>
                <c:formatCode>General</c:formatCode>
                <c:ptCount val="22"/>
                <c:pt idx="0">
                  <c:v>454289946</c:v>
                </c:pt>
                <c:pt idx="1">
                  <c:v>783096143</c:v>
                </c:pt>
                <c:pt idx="2">
                  <c:v>1117993108</c:v>
                </c:pt>
                <c:pt idx="3">
                  <c:v>1048880455</c:v>
                </c:pt>
                <c:pt idx="4">
                  <c:v>1736241027</c:v>
                </c:pt>
                <c:pt idx="5">
                  <c:v>1508423641</c:v>
                </c:pt>
                <c:pt idx="6">
                  <c:v>1796462588</c:v>
                </c:pt>
                <c:pt idx="7">
                  <c:v>1533119143</c:v>
                </c:pt>
                <c:pt idx="8">
                  <c:v>1456542900</c:v>
                </c:pt>
                <c:pt idx="9">
                  <c:v>1287928102</c:v>
                </c:pt>
                <c:pt idx="10">
                  <c:v>860255853</c:v>
                </c:pt>
                <c:pt idx="11">
                  <c:v>1054827029</c:v>
                </c:pt>
                <c:pt idx="12">
                  <c:v>1462508785</c:v>
                </c:pt>
                <c:pt idx="13">
                  <c:v>934710966</c:v>
                </c:pt>
                <c:pt idx="14">
                  <c:v>1417191485</c:v>
                </c:pt>
                <c:pt idx="15">
                  <c:v>1840072429</c:v>
                </c:pt>
                <c:pt idx="16">
                  <c:v>1677755642</c:v>
                </c:pt>
                <c:pt idx="17">
                  <c:v>1538476060</c:v>
                </c:pt>
                <c:pt idx="18">
                  <c:v>1831612660</c:v>
                </c:pt>
                <c:pt idx="19">
                  <c:v>2533190811</c:v>
                </c:pt>
                <c:pt idx="20">
                  <c:v>2489697080</c:v>
                </c:pt>
                <c:pt idx="21">
                  <c:v>2923186528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08-4B85-859D-D996D99C55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4583951"/>
        <c:axId val="1694584367"/>
      </c:lineChart>
      <c:catAx>
        <c:axId val="16945839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94584367"/>
        <c:crosses val="autoZero"/>
        <c:auto val="1"/>
        <c:lblAlgn val="ctr"/>
        <c:lblOffset val="100"/>
        <c:noMultiLvlLbl val="0"/>
      </c:catAx>
      <c:valAx>
        <c:axId val="1694584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,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94583951"/>
        <c:crosses val="autoZero"/>
        <c:crossBetween val="between"/>
      </c:valAx>
      <c:valAx>
        <c:axId val="1486560799"/>
        <c:scaling>
          <c:orientation val="minMax"/>
        </c:scaling>
        <c:delete val="0"/>
        <c:axPos val="r"/>
        <c:numFmt formatCode="#,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86553311"/>
        <c:crosses val="max"/>
        <c:crossBetween val="between"/>
      </c:valAx>
      <c:catAx>
        <c:axId val="148655331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8656079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339219849328542E-2"/>
          <c:y val="2.4462290418207737E-2"/>
          <c:w val="0.89442459631274984"/>
          <c:h val="0.71581921125019088"/>
        </c:manualLayout>
      </c:layout>
      <c:lineChart>
        <c:grouping val="standard"/>
        <c:varyColors val="0"/>
        <c:ser>
          <c:idx val="0"/>
          <c:order val="0"/>
          <c:tx>
            <c:strRef>
              <c:f>Sheet1!$BI$135</c:f>
              <c:strCache>
                <c:ptCount val="1"/>
                <c:pt idx="0">
                  <c:v>의류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Sheet1!$BJ$134:$BP$134</c:f>
              <c:strCache>
                <c:ptCount val="7"/>
                <c:pt idx="0">
                  <c:v>월요일</c:v>
                </c:pt>
                <c:pt idx="1">
                  <c:v>화요일</c:v>
                </c:pt>
                <c:pt idx="2">
                  <c:v>수요일</c:v>
                </c:pt>
                <c:pt idx="3">
                  <c:v>목요일</c:v>
                </c:pt>
                <c:pt idx="4">
                  <c:v>금요일</c:v>
                </c:pt>
                <c:pt idx="5">
                  <c:v>토요일</c:v>
                </c:pt>
                <c:pt idx="6">
                  <c:v>일요일</c:v>
                </c:pt>
              </c:strCache>
            </c:strRef>
          </c:cat>
          <c:val>
            <c:numRef>
              <c:f>Sheet1!$BJ$135:$BP$135</c:f>
              <c:numCache>
                <c:formatCode>General</c:formatCode>
                <c:ptCount val="7"/>
                <c:pt idx="0">
                  <c:v>8487906703</c:v>
                </c:pt>
                <c:pt idx="1">
                  <c:v>7884824958</c:v>
                </c:pt>
                <c:pt idx="2">
                  <c:v>9429672881</c:v>
                </c:pt>
                <c:pt idx="3">
                  <c:v>10613366015</c:v>
                </c:pt>
                <c:pt idx="4">
                  <c:v>9759455159</c:v>
                </c:pt>
                <c:pt idx="5">
                  <c:v>8570642251</c:v>
                </c:pt>
                <c:pt idx="6">
                  <c:v>8625552752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F85-4781-83BA-1F637198F35D}"/>
            </c:ext>
          </c:extLst>
        </c:ser>
        <c:ser>
          <c:idx val="2"/>
          <c:order val="2"/>
          <c:tx>
            <c:strRef>
              <c:f>Sheet1!$BI$137</c:f>
              <c:strCache>
                <c:ptCount val="1"/>
                <c:pt idx="0">
                  <c:v>건강식품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Sheet1!$BJ$134:$BP$134</c:f>
              <c:strCache>
                <c:ptCount val="7"/>
                <c:pt idx="0">
                  <c:v>월요일</c:v>
                </c:pt>
                <c:pt idx="1">
                  <c:v>화요일</c:v>
                </c:pt>
                <c:pt idx="2">
                  <c:v>수요일</c:v>
                </c:pt>
                <c:pt idx="3">
                  <c:v>목요일</c:v>
                </c:pt>
                <c:pt idx="4">
                  <c:v>금요일</c:v>
                </c:pt>
                <c:pt idx="5">
                  <c:v>토요일</c:v>
                </c:pt>
                <c:pt idx="6">
                  <c:v>일요일</c:v>
                </c:pt>
              </c:strCache>
            </c:strRef>
          </c:cat>
          <c:val>
            <c:numRef>
              <c:f>Sheet1!$BJ$137:$BP$137</c:f>
              <c:numCache>
                <c:formatCode>General</c:formatCode>
                <c:ptCount val="7"/>
                <c:pt idx="0">
                  <c:v>3567719193</c:v>
                </c:pt>
                <c:pt idx="1">
                  <c:v>4731701342</c:v>
                </c:pt>
                <c:pt idx="2">
                  <c:v>4461963448</c:v>
                </c:pt>
                <c:pt idx="3">
                  <c:v>7332442720</c:v>
                </c:pt>
                <c:pt idx="4">
                  <c:v>7045543430</c:v>
                </c:pt>
                <c:pt idx="5">
                  <c:v>3414108973</c:v>
                </c:pt>
                <c:pt idx="6">
                  <c:v>4294486418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F85-4781-83BA-1F637198F35D}"/>
            </c:ext>
          </c:extLst>
        </c:ser>
        <c:ser>
          <c:idx val="3"/>
          <c:order val="3"/>
          <c:tx>
            <c:strRef>
              <c:f>Sheet1!$BI$138</c:f>
              <c:strCache>
                <c:ptCount val="1"/>
                <c:pt idx="0">
                  <c:v>생활용품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Sheet1!$BJ$134:$BP$134</c:f>
              <c:strCache>
                <c:ptCount val="7"/>
                <c:pt idx="0">
                  <c:v>월요일</c:v>
                </c:pt>
                <c:pt idx="1">
                  <c:v>화요일</c:v>
                </c:pt>
                <c:pt idx="2">
                  <c:v>수요일</c:v>
                </c:pt>
                <c:pt idx="3">
                  <c:v>목요일</c:v>
                </c:pt>
                <c:pt idx="4">
                  <c:v>금요일</c:v>
                </c:pt>
                <c:pt idx="5">
                  <c:v>토요일</c:v>
                </c:pt>
                <c:pt idx="6">
                  <c:v>일요일</c:v>
                </c:pt>
              </c:strCache>
            </c:strRef>
          </c:cat>
          <c:val>
            <c:numRef>
              <c:f>Sheet1!$BJ$138:$BP$138</c:f>
              <c:numCache>
                <c:formatCode>General</c:formatCode>
                <c:ptCount val="7"/>
                <c:pt idx="0">
                  <c:v>3923311436</c:v>
                </c:pt>
                <c:pt idx="1">
                  <c:v>2860137049</c:v>
                </c:pt>
                <c:pt idx="2">
                  <c:v>2781776752</c:v>
                </c:pt>
                <c:pt idx="3">
                  <c:v>4060423503</c:v>
                </c:pt>
                <c:pt idx="4">
                  <c:v>3509631594</c:v>
                </c:pt>
                <c:pt idx="5">
                  <c:v>3460721304</c:v>
                </c:pt>
                <c:pt idx="6">
                  <c:v>3214388842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F85-4781-83BA-1F637198F35D}"/>
            </c:ext>
          </c:extLst>
        </c:ser>
        <c:ser>
          <c:idx val="4"/>
          <c:order val="4"/>
          <c:tx>
            <c:strRef>
              <c:f>Sheet1!$BI$139</c:f>
              <c:strCache>
                <c:ptCount val="1"/>
                <c:pt idx="0">
                  <c:v>신선농산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Sheet1!$BJ$134:$BP$134</c:f>
              <c:strCache>
                <c:ptCount val="7"/>
                <c:pt idx="0">
                  <c:v>월요일</c:v>
                </c:pt>
                <c:pt idx="1">
                  <c:v>화요일</c:v>
                </c:pt>
                <c:pt idx="2">
                  <c:v>수요일</c:v>
                </c:pt>
                <c:pt idx="3">
                  <c:v>목요일</c:v>
                </c:pt>
                <c:pt idx="4">
                  <c:v>금요일</c:v>
                </c:pt>
                <c:pt idx="5">
                  <c:v>토요일</c:v>
                </c:pt>
                <c:pt idx="6">
                  <c:v>일요일</c:v>
                </c:pt>
              </c:strCache>
            </c:strRef>
          </c:cat>
          <c:val>
            <c:numRef>
              <c:f>Sheet1!$BJ$139:$BP$139</c:f>
              <c:numCache>
                <c:formatCode>General</c:formatCode>
                <c:ptCount val="7"/>
                <c:pt idx="0">
                  <c:v>4007948625</c:v>
                </c:pt>
                <c:pt idx="1">
                  <c:v>4076938394</c:v>
                </c:pt>
                <c:pt idx="2">
                  <c:v>4427953665</c:v>
                </c:pt>
                <c:pt idx="3">
                  <c:v>6264908471</c:v>
                </c:pt>
                <c:pt idx="4">
                  <c:v>6442578503</c:v>
                </c:pt>
                <c:pt idx="5">
                  <c:v>4485684429</c:v>
                </c:pt>
                <c:pt idx="6">
                  <c:v>5471401110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F85-4781-83BA-1F637198F35D}"/>
            </c:ext>
          </c:extLst>
        </c:ser>
        <c:ser>
          <c:idx val="5"/>
          <c:order val="5"/>
          <c:tx>
            <c:strRef>
              <c:f>Sheet1!$BI$140</c:f>
              <c:strCache>
                <c:ptCount val="1"/>
                <c:pt idx="0">
                  <c:v>신선수산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Sheet1!$BJ$134:$BP$134</c:f>
              <c:strCache>
                <c:ptCount val="7"/>
                <c:pt idx="0">
                  <c:v>월요일</c:v>
                </c:pt>
                <c:pt idx="1">
                  <c:v>화요일</c:v>
                </c:pt>
                <c:pt idx="2">
                  <c:v>수요일</c:v>
                </c:pt>
                <c:pt idx="3">
                  <c:v>목요일</c:v>
                </c:pt>
                <c:pt idx="4">
                  <c:v>금요일</c:v>
                </c:pt>
                <c:pt idx="5">
                  <c:v>토요일</c:v>
                </c:pt>
                <c:pt idx="6">
                  <c:v>일요일</c:v>
                </c:pt>
              </c:strCache>
            </c:strRef>
          </c:cat>
          <c:val>
            <c:numRef>
              <c:f>Sheet1!$BJ$140:$BP$140</c:f>
              <c:numCache>
                <c:formatCode>General</c:formatCode>
                <c:ptCount val="7"/>
                <c:pt idx="0">
                  <c:v>4448209712</c:v>
                </c:pt>
                <c:pt idx="1">
                  <c:v>2856520418</c:v>
                </c:pt>
                <c:pt idx="2">
                  <c:v>3156394514</c:v>
                </c:pt>
                <c:pt idx="3">
                  <c:v>3675343711</c:v>
                </c:pt>
                <c:pt idx="4">
                  <c:v>3451156499</c:v>
                </c:pt>
                <c:pt idx="5">
                  <c:v>3221135642</c:v>
                </c:pt>
                <c:pt idx="6">
                  <c:v>3093792393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F85-4781-83BA-1F637198F3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3264496"/>
        <c:axId val="49326646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Sheet1!$BI$136</c15:sqref>
                        </c15:formulaRef>
                      </c:ext>
                    </c:extLst>
                    <c:strCache>
                      <c:ptCount val="1"/>
                      <c:pt idx="0">
                        <c:v>가공수산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Sheet1!$BJ$134:$BP$134</c15:sqref>
                        </c15:formulaRef>
                      </c:ext>
                    </c:extLst>
                    <c:strCache>
                      <c:ptCount val="7"/>
                      <c:pt idx="0">
                        <c:v>월요일</c:v>
                      </c:pt>
                      <c:pt idx="1">
                        <c:v>화요일</c:v>
                      </c:pt>
                      <c:pt idx="2">
                        <c:v>수요일</c:v>
                      </c:pt>
                      <c:pt idx="3">
                        <c:v>목요일</c:v>
                      </c:pt>
                      <c:pt idx="4">
                        <c:v>금요일</c:v>
                      </c:pt>
                      <c:pt idx="5">
                        <c:v>토요일</c:v>
                      </c:pt>
                      <c:pt idx="6">
                        <c:v>일요일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Sheet1!$BJ$136:$BP$136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3175191735</c:v>
                      </c:pt>
                      <c:pt idx="1">
                        <c:v>2667217151</c:v>
                      </c:pt>
                      <c:pt idx="2">
                        <c:v>3079653917</c:v>
                      </c:pt>
                      <c:pt idx="3">
                        <c:v>3928947392</c:v>
                      </c:pt>
                      <c:pt idx="4">
                        <c:v>3576622162</c:v>
                      </c:pt>
                      <c:pt idx="5">
                        <c:v>2532254632</c:v>
                      </c:pt>
                      <c:pt idx="6">
                        <c:v>3743046125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CF85-4781-83BA-1F637198F35D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Sheet1!$BI$141</c15:sqref>
                        </c15:formulaRef>
                      </c:ext>
                    </c:extLst>
                    <c:strCache>
                      <c:ptCount val="1"/>
                      <c:pt idx="0">
                        <c:v>요일별합계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Sheet1!$BJ$134:$BP$134</c15:sqref>
                        </c15:formulaRef>
                      </c:ext>
                    </c:extLst>
                    <c:strCache>
                      <c:ptCount val="7"/>
                      <c:pt idx="0">
                        <c:v>월요일</c:v>
                      </c:pt>
                      <c:pt idx="1">
                        <c:v>화요일</c:v>
                      </c:pt>
                      <c:pt idx="2">
                        <c:v>수요일</c:v>
                      </c:pt>
                      <c:pt idx="3">
                        <c:v>목요일</c:v>
                      </c:pt>
                      <c:pt idx="4">
                        <c:v>금요일</c:v>
                      </c:pt>
                      <c:pt idx="5">
                        <c:v>토요일</c:v>
                      </c:pt>
                      <c:pt idx="6">
                        <c:v>일요일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Sheet1!$BJ$141:$BP$141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51088951868</c:v>
                      </c:pt>
                      <c:pt idx="1">
                        <c:v>48041152464</c:v>
                      </c:pt>
                      <c:pt idx="2">
                        <c:v>48889713549</c:v>
                      </c:pt>
                      <c:pt idx="3">
                        <c:v>63769582794</c:v>
                      </c:pt>
                      <c:pt idx="4">
                        <c:v>63130152016</c:v>
                      </c:pt>
                      <c:pt idx="5">
                        <c:v>46182639738</c:v>
                      </c:pt>
                      <c:pt idx="6">
                        <c:v>49915732144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CF85-4781-83BA-1F637198F35D}"/>
                  </c:ext>
                </c:extLst>
              </c15:ser>
            </c15:filteredLineSeries>
          </c:ext>
        </c:extLst>
      </c:lineChart>
      <c:catAx>
        <c:axId val="493264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3266464"/>
        <c:crosses val="autoZero"/>
        <c:auto val="1"/>
        <c:lblAlgn val="ctr"/>
        <c:lblOffset val="100"/>
        <c:noMultiLvlLbl val="0"/>
      </c:catAx>
      <c:valAx>
        <c:axId val="493266464"/>
        <c:scaling>
          <c:orientation val="minMax"/>
          <c:max val="11000000000"/>
          <c:min val="200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,,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3264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3464451158576518E-2"/>
          <c:y val="0.88058410840125367"/>
          <c:w val="0.8999999787959897"/>
          <c:h val="0.107428913522375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509169439934157E-2"/>
          <c:y val="4.4041486099441932E-2"/>
          <c:w val="0.95600383696200519"/>
          <c:h val="0.71172098860695598"/>
        </c:manualLayout>
      </c:layout>
      <c:lineChart>
        <c:grouping val="standard"/>
        <c:varyColors val="0"/>
        <c:ser>
          <c:idx val="1"/>
          <c:order val="1"/>
          <c:tx>
            <c:strRef>
              <c:f>Sheet1!$AR$170</c:f>
              <c:strCache>
                <c:ptCount val="1"/>
                <c:pt idx="0">
                  <c:v>건강식품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Sheet1!$AS$168:$BP$168</c:f>
              <c:strCache>
                <c:ptCount val="24"/>
                <c:pt idx="0">
                  <c:v>0시</c:v>
                </c:pt>
                <c:pt idx="1">
                  <c:v>1시</c:v>
                </c:pt>
                <c:pt idx="2">
                  <c:v>2시</c:v>
                </c:pt>
                <c:pt idx="3">
                  <c:v>3시</c:v>
                </c:pt>
                <c:pt idx="4">
                  <c:v>4시</c:v>
                </c:pt>
                <c:pt idx="5">
                  <c:v>5시</c:v>
                </c:pt>
                <c:pt idx="6">
                  <c:v>6시</c:v>
                </c:pt>
                <c:pt idx="7">
                  <c:v>7시</c:v>
                </c:pt>
                <c:pt idx="8">
                  <c:v>8시</c:v>
                </c:pt>
                <c:pt idx="9">
                  <c:v>9시</c:v>
                </c:pt>
                <c:pt idx="10">
                  <c:v>10시</c:v>
                </c:pt>
                <c:pt idx="11">
                  <c:v>11시</c:v>
                </c:pt>
                <c:pt idx="12">
                  <c:v>12시</c:v>
                </c:pt>
                <c:pt idx="13">
                  <c:v>13시</c:v>
                </c:pt>
                <c:pt idx="14">
                  <c:v>14시</c:v>
                </c:pt>
                <c:pt idx="15">
                  <c:v>15시</c:v>
                </c:pt>
                <c:pt idx="16">
                  <c:v>16시</c:v>
                </c:pt>
                <c:pt idx="17">
                  <c:v>17시</c:v>
                </c:pt>
                <c:pt idx="18">
                  <c:v>18시</c:v>
                </c:pt>
                <c:pt idx="19">
                  <c:v>19시</c:v>
                </c:pt>
                <c:pt idx="20">
                  <c:v>20시</c:v>
                </c:pt>
                <c:pt idx="21">
                  <c:v>21시</c:v>
                </c:pt>
                <c:pt idx="22">
                  <c:v>22시</c:v>
                </c:pt>
                <c:pt idx="23">
                  <c:v>23시</c:v>
                </c:pt>
              </c:strCache>
            </c:strRef>
          </c:cat>
          <c:val>
            <c:numRef>
              <c:f>Sheet1!$AS$170:$BP$170</c:f>
              <c:numCache>
                <c:formatCode>General</c:formatCode>
                <c:ptCount val="24"/>
                <c:pt idx="0">
                  <c:v>999029609</c:v>
                </c:pt>
                <c:pt idx="1">
                  <c:v>767302378</c:v>
                </c:pt>
                <c:pt idx="2">
                  <c:v>308695496</c:v>
                </c:pt>
                <c:pt idx="3">
                  <c:v>385463100</c:v>
                </c:pt>
                <c:pt idx="4">
                  <c:v>614103298</c:v>
                </c:pt>
                <c:pt idx="5">
                  <c:v>882890418</c:v>
                </c:pt>
                <c:pt idx="6">
                  <c:v>5489503618</c:v>
                </c:pt>
                <c:pt idx="7">
                  <c:v>4225902051</c:v>
                </c:pt>
                <c:pt idx="8">
                  <c:v>4484498721</c:v>
                </c:pt>
                <c:pt idx="9">
                  <c:v>1729760769</c:v>
                </c:pt>
                <c:pt idx="10">
                  <c:v>3028283638</c:v>
                </c:pt>
                <c:pt idx="11">
                  <c:v>611943473</c:v>
                </c:pt>
                <c:pt idx="12">
                  <c:v>901158458</c:v>
                </c:pt>
                <c:pt idx="13">
                  <c:v>372013702</c:v>
                </c:pt>
                <c:pt idx="14">
                  <c:v>219222542</c:v>
                </c:pt>
                <c:pt idx="15">
                  <c:v>752175295</c:v>
                </c:pt>
                <c:pt idx="16">
                  <c:v>412122400</c:v>
                </c:pt>
                <c:pt idx="17">
                  <c:v>559371361</c:v>
                </c:pt>
                <c:pt idx="18">
                  <c:v>340553304</c:v>
                </c:pt>
                <c:pt idx="19">
                  <c:v>1472534626</c:v>
                </c:pt>
                <c:pt idx="20">
                  <c:v>1246336540</c:v>
                </c:pt>
                <c:pt idx="21">
                  <c:v>2350629087</c:v>
                </c:pt>
                <c:pt idx="22">
                  <c:v>1736210435</c:v>
                </c:pt>
                <c:pt idx="23">
                  <c:v>958261205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D7-4A88-BA28-665EDA869BED}"/>
            </c:ext>
          </c:extLst>
        </c:ser>
        <c:ser>
          <c:idx val="2"/>
          <c:order val="2"/>
          <c:tx>
            <c:strRef>
              <c:f>Sheet1!$AR$171</c:f>
              <c:strCache>
                <c:ptCount val="1"/>
                <c:pt idx="0">
                  <c:v>생활용품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Sheet1!$AS$168:$BP$168</c:f>
              <c:strCache>
                <c:ptCount val="24"/>
                <c:pt idx="0">
                  <c:v>0시</c:v>
                </c:pt>
                <c:pt idx="1">
                  <c:v>1시</c:v>
                </c:pt>
                <c:pt idx="2">
                  <c:v>2시</c:v>
                </c:pt>
                <c:pt idx="3">
                  <c:v>3시</c:v>
                </c:pt>
                <c:pt idx="4">
                  <c:v>4시</c:v>
                </c:pt>
                <c:pt idx="5">
                  <c:v>5시</c:v>
                </c:pt>
                <c:pt idx="6">
                  <c:v>6시</c:v>
                </c:pt>
                <c:pt idx="7">
                  <c:v>7시</c:v>
                </c:pt>
                <c:pt idx="8">
                  <c:v>8시</c:v>
                </c:pt>
                <c:pt idx="9">
                  <c:v>9시</c:v>
                </c:pt>
                <c:pt idx="10">
                  <c:v>10시</c:v>
                </c:pt>
                <c:pt idx="11">
                  <c:v>11시</c:v>
                </c:pt>
                <c:pt idx="12">
                  <c:v>12시</c:v>
                </c:pt>
                <c:pt idx="13">
                  <c:v>13시</c:v>
                </c:pt>
                <c:pt idx="14">
                  <c:v>14시</c:v>
                </c:pt>
                <c:pt idx="15">
                  <c:v>15시</c:v>
                </c:pt>
                <c:pt idx="16">
                  <c:v>16시</c:v>
                </c:pt>
                <c:pt idx="17">
                  <c:v>17시</c:v>
                </c:pt>
                <c:pt idx="18">
                  <c:v>18시</c:v>
                </c:pt>
                <c:pt idx="19">
                  <c:v>19시</c:v>
                </c:pt>
                <c:pt idx="20">
                  <c:v>20시</c:v>
                </c:pt>
                <c:pt idx="21">
                  <c:v>21시</c:v>
                </c:pt>
                <c:pt idx="22">
                  <c:v>22시</c:v>
                </c:pt>
                <c:pt idx="23">
                  <c:v>23시</c:v>
                </c:pt>
              </c:strCache>
            </c:strRef>
          </c:cat>
          <c:val>
            <c:numRef>
              <c:f>Sheet1!$AS$171:$BP$171</c:f>
              <c:numCache>
                <c:formatCode>General</c:formatCode>
                <c:ptCount val="24"/>
                <c:pt idx="0">
                  <c:v>266686292</c:v>
                </c:pt>
                <c:pt idx="1">
                  <c:v>259331669</c:v>
                </c:pt>
                <c:pt idx="2">
                  <c:v>161852985</c:v>
                </c:pt>
                <c:pt idx="3">
                  <c:v>278236807</c:v>
                </c:pt>
                <c:pt idx="4">
                  <c:v>481400094</c:v>
                </c:pt>
                <c:pt idx="5">
                  <c:v>564246062</c:v>
                </c:pt>
                <c:pt idx="6">
                  <c:v>663162616</c:v>
                </c:pt>
                <c:pt idx="7">
                  <c:v>1598972653</c:v>
                </c:pt>
                <c:pt idx="8">
                  <c:v>1447991159</c:v>
                </c:pt>
                <c:pt idx="9">
                  <c:v>1589356750</c:v>
                </c:pt>
                <c:pt idx="10">
                  <c:v>1714285567</c:v>
                </c:pt>
                <c:pt idx="11">
                  <c:v>2128451783</c:v>
                </c:pt>
                <c:pt idx="12">
                  <c:v>2218020834</c:v>
                </c:pt>
                <c:pt idx="13">
                  <c:v>1895456760</c:v>
                </c:pt>
                <c:pt idx="14">
                  <c:v>1619678584</c:v>
                </c:pt>
                <c:pt idx="15">
                  <c:v>1909840969</c:v>
                </c:pt>
                <c:pt idx="16">
                  <c:v>1551878465</c:v>
                </c:pt>
                <c:pt idx="17">
                  <c:v>738964716</c:v>
                </c:pt>
                <c:pt idx="18">
                  <c:v>706526745</c:v>
                </c:pt>
                <c:pt idx="19">
                  <c:v>294369004</c:v>
                </c:pt>
                <c:pt idx="20">
                  <c:v>363332726</c:v>
                </c:pt>
                <c:pt idx="21">
                  <c:v>405902967</c:v>
                </c:pt>
                <c:pt idx="22">
                  <c:v>344374675</c:v>
                </c:pt>
                <c:pt idx="23">
                  <c:v>608069598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D7-4A88-BA28-665EDA869BED}"/>
            </c:ext>
          </c:extLst>
        </c:ser>
        <c:ser>
          <c:idx val="3"/>
          <c:order val="3"/>
          <c:tx>
            <c:strRef>
              <c:f>Sheet1!$AR$172</c:f>
              <c:strCache>
                <c:ptCount val="1"/>
                <c:pt idx="0">
                  <c:v>신선농산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Sheet1!$AS$168:$BP$168</c:f>
              <c:strCache>
                <c:ptCount val="24"/>
                <c:pt idx="0">
                  <c:v>0시</c:v>
                </c:pt>
                <c:pt idx="1">
                  <c:v>1시</c:v>
                </c:pt>
                <c:pt idx="2">
                  <c:v>2시</c:v>
                </c:pt>
                <c:pt idx="3">
                  <c:v>3시</c:v>
                </c:pt>
                <c:pt idx="4">
                  <c:v>4시</c:v>
                </c:pt>
                <c:pt idx="5">
                  <c:v>5시</c:v>
                </c:pt>
                <c:pt idx="6">
                  <c:v>6시</c:v>
                </c:pt>
                <c:pt idx="7">
                  <c:v>7시</c:v>
                </c:pt>
                <c:pt idx="8">
                  <c:v>8시</c:v>
                </c:pt>
                <c:pt idx="9">
                  <c:v>9시</c:v>
                </c:pt>
                <c:pt idx="10">
                  <c:v>10시</c:v>
                </c:pt>
                <c:pt idx="11">
                  <c:v>11시</c:v>
                </c:pt>
                <c:pt idx="12">
                  <c:v>12시</c:v>
                </c:pt>
                <c:pt idx="13">
                  <c:v>13시</c:v>
                </c:pt>
                <c:pt idx="14">
                  <c:v>14시</c:v>
                </c:pt>
                <c:pt idx="15">
                  <c:v>15시</c:v>
                </c:pt>
                <c:pt idx="16">
                  <c:v>16시</c:v>
                </c:pt>
                <c:pt idx="17">
                  <c:v>17시</c:v>
                </c:pt>
                <c:pt idx="18">
                  <c:v>18시</c:v>
                </c:pt>
                <c:pt idx="19">
                  <c:v>19시</c:v>
                </c:pt>
                <c:pt idx="20">
                  <c:v>20시</c:v>
                </c:pt>
                <c:pt idx="21">
                  <c:v>21시</c:v>
                </c:pt>
                <c:pt idx="22">
                  <c:v>22시</c:v>
                </c:pt>
                <c:pt idx="23">
                  <c:v>23시</c:v>
                </c:pt>
              </c:strCache>
            </c:strRef>
          </c:cat>
          <c:val>
            <c:numRef>
              <c:f>Sheet1!$AS$172:$BP$172</c:f>
              <c:numCache>
                <c:formatCode>General</c:formatCode>
                <c:ptCount val="24"/>
                <c:pt idx="0">
                  <c:v>1148170848</c:v>
                </c:pt>
                <c:pt idx="1">
                  <c:v>601605657</c:v>
                </c:pt>
                <c:pt idx="2">
                  <c:v>259498049</c:v>
                </c:pt>
                <c:pt idx="3">
                  <c:v>140272395</c:v>
                </c:pt>
                <c:pt idx="4">
                  <c:v>127576242</c:v>
                </c:pt>
                <c:pt idx="5">
                  <c:v>414784385</c:v>
                </c:pt>
                <c:pt idx="6">
                  <c:v>420558643</c:v>
                </c:pt>
                <c:pt idx="7">
                  <c:v>1267583886</c:v>
                </c:pt>
                <c:pt idx="8">
                  <c:v>1652606084</c:v>
                </c:pt>
                <c:pt idx="9">
                  <c:v>2484689835</c:v>
                </c:pt>
                <c:pt idx="10">
                  <c:v>3089911097</c:v>
                </c:pt>
                <c:pt idx="11">
                  <c:v>1434646919</c:v>
                </c:pt>
                <c:pt idx="12">
                  <c:v>1738781899</c:v>
                </c:pt>
                <c:pt idx="13">
                  <c:v>1362205173</c:v>
                </c:pt>
                <c:pt idx="14">
                  <c:v>1002378759</c:v>
                </c:pt>
                <c:pt idx="15">
                  <c:v>891180186</c:v>
                </c:pt>
                <c:pt idx="16">
                  <c:v>1394130137</c:v>
                </c:pt>
                <c:pt idx="17">
                  <c:v>1500963451</c:v>
                </c:pt>
                <c:pt idx="18">
                  <c:v>898081210</c:v>
                </c:pt>
                <c:pt idx="19">
                  <c:v>1362345875</c:v>
                </c:pt>
                <c:pt idx="20">
                  <c:v>3600792527</c:v>
                </c:pt>
                <c:pt idx="21">
                  <c:v>3749204754</c:v>
                </c:pt>
                <c:pt idx="22">
                  <c:v>3604861002</c:v>
                </c:pt>
                <c:pt idx="23">
                  <c:v>1030584184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FD7-4A88-BA28-665EDA869BED}"/>
            </c:ext>
          </c:extLst>
        </c:ser>
        <c:ser>
          <c:idx val="4"/>
          <c:order val="4"/>
          <c:tx>
            <c:strRef>
              <c:f>Sheet1!$AR$173</c:f>
              <c:strCache>
                <c:ptCount val="1"/>
                <c:pt idx="0">
                  <c:v>신선수산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Sheet1!$AS$168:$BP$168</c:f>
              <c:strCache>
                <c:ptCount val="24"/>
                <c:pt idx="0">
                  <c:v>0시</c:v>
                </c:pt>
                <c:pt idx="1">
                  <c:v>1시</c:v>
                </c:pt>
                <c:pt idx="2">
                  <c:v>2시</c:v>
                </c:pt>
                <c:pt idx="3">
                  <c:v>3시</c:v>
                </c:pt>
                <c:pt idx="4">
                  <c:v>4시</c:v>
                </c:pt>
                <c:pt idx="5">
                  <c:v>5시</c:v>
                </c:pt>
                <c:pt idx="6">
                  <c:v>6시</c:v>
                </c:pt>
                <c:pt idx="7">
                  <c:v>7시</c:v>
                </c:pt>
                <c:pt idx="8">
                  <c:v>8시</c:v>
                </c:pt>
                <c:pt idx="9">
                  <c:v>9시</c:v>
                </c:pt>
                <c:pt idx="10">
                  <c:v>10시</c:v>
                </c:pt>
                <c:pt idx="11">
                  <c:v>11시</c:v>
                </c:pt>
                <c:pt idx="12">
                  <c:v>12시</c:v>
                </c:pt>
                <c:pt idx="13">
                  <c:v>13시</c:v>
                </c:pt>
                <c:pt idx="14">
                  <c:v>14시</c:v>
                </c:pt>
                <c:pt idx="15">
                  <c:v>15시</c:v>
                </c:pt>
                <c:pt idx="16">
                  <c:v>16시</c:v>
                </c:pt>
                <c:pt idx="17">
                  <c:v>17시</c:v>
                </c:pt>
                <c:pt idx="18">
                  <c:v>18시</c:v>
                </c:pt>
                <c:pt idx="19">
                  <c:v>19시</c:v>
                </c:pt>
                <c:pt idx="20">
                  <c:v>20시</c:v>
                </c:pt>
                <c:pt idx="21">
                  <c:v>21시</c:v>
                </c:pt>
                <c:pt idx="22">
                  <c:v>22시</c:v>
                </c:pt>
                <c:pt idx="23">
                  <c:v>23시</c:v>
                </c:pt>
              </c:strCache>
            </c:strRef>
          </c:cat>
          <c:val>
            <c:numRef>
              <c:f>Sheet1!$AS$173:$BP$173</c:f>
              <c:numCache>
                <c:formatCode>General</c:formatCode>
                <c:ptCount val="24"/>
                <c:pt idx="0">
                  <c:v>528922146</c:v>
                </c:pt>
                <c:pt idx="1">
                  <c:v>413165477</c:v>
                </c:pt>
                <c:pt idx="2">
                  <c:v>314161988</c:v>
                </c:pt>
                <c:pt idx="3">
                  <c:v>194592427</c:v>
                </c:pt>
                <c:pt idx="4">
                  <c:v>130948437</c:v>
                </c:pt>
                <c:pt idx="5">
                  <c:v>107363404</c:v>
                </c:pt>
                <c:pt idx="6">
                  <c:v>46284797</c:v>
                </c:pt>
                <c:pt idx="7">
                  <c:v>256139853</c:v>
                </c:pt>
                <c:pt idx="8">
                  <c:v>97573221</c:v>
                </c:pt>
                <c:pt idx="9">
                  <c:v>663655103</c:v>
                </c:pt>
                <c:pt idx="10">
                  <c:v>1350527061</c:v>
                </c:pt>
                <c:pt idx="11">
                  <c:v>1460400913</c:v>
                </c:pt>
                <c:pt idx="12">
                  <c:v>1621456977</c:v>
                </c:pt>
                <c:pt idx="13">
                  <c:v>871606253</c:v>
                </c:pt>
                <c:pt idx="14">
                  <c:v>1208104997</c:v>
                </c:pt>
                <c:pt idx="15">
                  <c:v>1562683910</c:v>
                </c:pt>
                <c:pt idx="16">
                  <c:v>1669992754</c:v>
                </c:pt>
                <c:pt idx="17">
                  <c:v>2478394809</c:v>
                </c:pt>
                <c:pt idx="18">
                  <c:v>1295127346</c:v>
                </c:pt>
                <c:pt idx="19">
                  <c:v>1395346935</c:v>
                </c:pt>
                <c:pt idx="20">
                  <c:v>2274078942</c:v>
                </c:pt>
                <c:pt idx="21">
                  <c:v>1400591584</c:v>
                </c:pt>
                <c:pt idx="22">
                  <c:v>1768768474</c:v>
                </c:pt>
                <c:pt idx="23">
                  <c:v>792665081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FD7-4A88-BA28-665EDA869BED}"/>
            </c:ext>
          </c:extLst>
        </c:ser>
        <c:ser>
          <c:idx val="5"/>
          <c:order val="5"/>
          <c:tx>
            <c:strRef>
              <c:f>Sheet1!$AR$174</c:f>
              <c:strCache>
                <c:ptCount val="1"/>
                <c:pt idx="0">
                  <c:v>의류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Sheet1!$AS$168:$BP$168</c:f>
              <c:strCache>
                <c:ptCount val="24"/>
                <c:pt idx="0">
                  <c:v>0시</c:v>
                </c:pt>
                <c:pt idx="1">
                  <c:v>1시</c:v>
                </c:pt>
                <c:pt idx="2">
                  <c:v>2시</c:v>
                </c:pt>
                <c:pt idx="3">
                  <c:v>3시</c:v>
                </c:pt>
                <c:pt idx="4">
                  <c:v>4시</c:v>
                </c:pt>
                <c:pt idx="5">
                  <c:v>5시</c:v>
                </c:pt>
                <c:pt idx="6">
                  <c:v>6시</c:v>
                </c:pt>
                <c:pt idx="7">
                  <c:v>7시</c:v>
                </c:pt>
                <c:pt idx="8">
                  <c:v>8시</c:v>
                </c:pt>
                <c:pt idx="9">
                  <c:v>9시</c:v>
                </c:pt>
                <c:pt idx="10">
                  <c:v>10시</c:v>
                </c:pt>
                <c:pt idx="11">
                  <c:v>11시</c:v>
                </c:pt>
                <c:pt idx="12">
                  <c:v>12시</c:v>
                </c:pt>
                <c:pt idx="13">
                  <c:v>13시</c:v>
                </c:pt>
                <c:pt idx="14">
                  <c:v>14시</c:v>
                </c:pt>
                <c:pt idx="15">
                  <c:v>15시</c:v>
                </c:pt>
                <c:pt idx="16">
                  <c:v>16시</c:v>
                </c:pt>
                <c:pt idx="17">
                  <c:v>17시</c:v>
                </c:pt>
                <c:pt idx="18">
                  <c:v>18시</c:v>
                </c:pt>
                <c:pt idx="19">
                  <c:v>19시</c:v>
                </c:pt>
                <c:pt idx="20">
                  <c:v>20시</c:v>
                </c:pt>
                <c:pt idx="21">
                  <c:v>21시</c:v>
                </c:pt>
                <c:pt idx="22">
                  <c:v>22시</c:v>
                </c:pt>
                <c:pt idx="23">
                  <c:v>23시</c:v>
                </c:pt>
              </c:strCache>
            </c:strRef>
          </c:cat>
          <c:val>
            <c:numRef>
              <c:f>Sheet1!$AS$174:$BP$174</c:f>
              <c:numCache>
                <c:formatCode>General</c:formatCode>
                <c:ptCount val="24"/>
                <c:pt idx="0">
                  <c:v>603738965</c:v>
                </c:pt>
                <c:pt idx="1">
                  <c:v>414211701</c:v>
                </c:pt>
                <c:pt idx="2">
                  <c:v>415826601</c:v>
                </c:pt>
                <c:pt idx="3">
                  <c:v>657637886</c:v>
                </c:pt>
                <c:pt idx="4">
                  <c:v>1521715692</c:v>
                </c:pt>
                <c:pt idx="5">
                  <c:v>2671686803</c:v>
                </c:pt>
                <c:pt idx="6">
                  <c:v>4201251970</c:v>
                </c:pt>
                <c:pt idx="7">
                  <c:v>4343059147</c:v>
                </c:pt>
                <c:pt idx="8">
                  <c:v>6027027860</c:v>
                </c:pt>
                <c:pt idx="9">
                  <c:v>5943391769</c:v>
                </c:pt>
                <c:pt idx="10">
                  <c:v>5413882810</c:v>
                </c:pt>
                <c:pt idx="11">
                  <c:v>2885450936</c:v>
                </c:pt>
                <c:pt idx="12">
                  <c:v>2972243110</c:v>
                </c:pt>
                <c:pt idx="13">
                  <c:v>2608807601</c:v>
                </c:pt>
                <c:pt idx="14">
                  <c:v>3582969751</c:v>
                </c:pt>
                <c:pt idx="15">
                  <c:v>1996040124</c:v>
                </c:pt>
                <c:pt idx="16">
                  <c:v>1894030978</c:v>
                </c:pt>
                <c:pt idx="17">
                  <c:v>819577856</c:v>
                </c:pt>
                <c:pt idx="18">
                  <c:v>1950802734</c:v>
                </c:pt>
                <c:pt idx="19">
                  <c:v>3580045660</c:v>
                </c:pt>
                <c:pt idx="20">
                  <c:v>1861038890</c:v>
                </c:pt>
                <c:pt idx="21">
                  <c:v>2647518004</c:v>
                </c:pt>
                <c:pt idx="22">
                  <c:v>3182420222</c:v>
                </c:pt>
                <c:pt idx="23">
                  <c:v>1177043649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FD7-4A88-BA28-665EDA869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6630248"/>
        <c:axId val="45662467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Sheet1!$AR$169</c15:sqref>
                        </c15:formulaRef>
                      </c:ext>
                    </c:extLst>
                    <c:strCache>
                      <c:ptCount val="1"/>
                      <c:pt idx="0">
                        <c:v>가공수산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Sheet1!$AS$168:$BP$168</c15:sqref>
                        </c15:formulaRef>
                      </c:ext>
                    </c:extLst>
                    <c:strCache>
                      <c:ptCount val="24"/>
                      <c:pt idx="0">
                        <c:v>0시</c:v>
                      </c:pt>
                      <c:pt idx="1">
                        <c:v>1시</c:v>
                      </c:pt>
                      <c:pt idx="2">
                        <c:v>2시</c:v>
                      </c:pt>
                      <c:pt idx="3">
                        <c:v>3시</c:v>
                      </c:pt>
                      <c:pt idx="4">
                        <c:v>4시</c:v>
                      </c:pt>
                      <c:pt idx="5">
                        <c:v>5시</c:v>
                      </c:pt>
                      <c:pt idx="6">
                        <c:v>6시</c:v>
                      </c:pt>
                      <c:pt idx="7">
                        <c:v>7시</c:v>
                      </c:pt>
                      <c:pt idx="8">
                        <c:v>8시</c:v>
                      </c:pt>
                      <c:pt idx="9">
                        <c:v>9시</c:v>
                      </c:pt>
                      <c:pt idx="10">
                        <c:v>10시</c:v>
                      </c:pt>
                      <c:pt idx="11">
                        <c:v>11시</c:v>
                      </c:pt>
                      <c:pt idx="12">
                        <c:v>12시</c:v>
                      </c:pt>
                      <c:pt idx="13">
                        <c:v>13시</c:v>
                      </c:pt>
                      <c:pt idx="14">
                        <c:v>14시</c:v>
                      </c:pt>
                      <c:pt idx="15">
                        <c:v>15시</c:v>
                      </c:pt>
                      <c:pt idx="16">
                        <c:v>16시</c:v>
                      </c:pt>
                      <c:pt idx="17">
                        <c:v>17시</c:v>
                      </c:pt>
                      <c:pt idx="18">
                        <c:v>18시</c:v>
                      </c:pt>
                      <c:pt idx="19">
                        <c:v>19시</c:v>
                      </c:pt>
                      <c:pt idx="20">
                        <c:v>20시</c:v>
                      </c:pt>
                      <c:pt idx="21">
                        <c:v>21시</c:v>
                      </c:pt>
                      <c:pt idx="22">
                        <c:v>22시</c:v>
                      </c:pt>
                      <c:pt idx="23">
                        <c:v>23시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Sheet1!$AS$169:$BP$169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463355493</c:v>
                      </c:pt>
                      <c:pt idx="1">
                        <c:v>355019939</c:v>
                      </c:pt>
                      <c:pt idx="2">
                        <c:v>276921329</c:v>
                      </c:pt>
                      <c:pt idx="3">
                        <c:v>140926351</c:v>
                      </c:pt>
                      <c:pt idx="4">
                        <c:v>164222901</c:v>
                      </c:pt>
                      <c:pt idx="5">
                        <c:v>321898955</c:v>
                      </c:pt>
                      <c:pt idx="6">
                        <c:v>581590922</c:v>
                      </c:pt>
                      <c:pt idx="7">
                        <c:v>588970598</c:v>
                      </c:pt>
                      <c:pt idx="8">
                        <c:v>1133254546</c:v>
                      </c:pt>
                      <c:pt idx="9">
                        <c:v>1422324203</c:v>
                      </c:pt>
                      <c:pt idx="10">
                        <c:v>2090606226</c:v>
                      </c:pt>
                      <c:pt idx="11">
                        <c:v>996963104</c:v>
                      </c:pt>
                      <c:pt idx="12">
                        <c:v>1432126058</c:v>
                      </c:pt>
                      <c:pt idx="13">
                        <c:v>880873448</c:v>
                      </c:pt>
                      <c:pt idx="14">
                        <c:v>860254841</c:v>
                      </c:pt>
                      <c:pt idx="15">
                        <c:v>923216956</c:v>
                      </c:pt>
                      <c:pt idx="16">
                        <c:v>1064821445</c:v>
                      </c:pt>
                      <c:pt idx="17">
                        <c:v>1144348152</c:v>
                      </c:pt>
                      <c:pt idx="18">
                        <c:v>816064335</c:v>
                      </c:pt>
                      <c:pt idx="19">
                        <c:v>1133555222</c:v>
                      </c:pt>
                      <c:pt idx="20">
                        <c:v>2052489530</c:v>
                      </c:pt>
                      <c:pt idx="21">
                        <c:v>1297087651</c:v>
                      </c:pt>
                      <c:pt idx="22">
                        <c:v>1661203290</c:v>
                      </c:pt>
                      <c:pt idx="23">
                        <c:v>900837619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2FD7-4A88-BA28-665EDA869BED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Sheet1!$AR$175</c15:sqref>
                        </c15:formulaRef>
                      </c:ext>
                    </c:extLst>
                    <c:strCache>
                      <c:ptCount val="1"/>
                      <c:pt idx="0">
                        <c:v>합계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Sheet1!$AS$168:$BP$168</c15:sqref>
                        </c15:formulaRef>
                      </c:ext>
                    </c:extLst>
                    <c:strCache>
                      <c:ptCount val="24"/>
                      <c:pt idx="0">
                        <c:v>0시</c:v>
                      </c:pt>
                      <c:pt idx="1">
                        <c:v>1시</c:v>
                      </c:pt>
                      <c:pt idx="2">
                        <c:v>2시</c:v>
                      </c:pt>
                      <c:pt idx="3">
                        <c:v>3시</c:v>
                      </c:pt>
                      <c:pt idx="4">
                        <c:v>4시</c:v>
                      </c:pt>
                      <c:pt idx="5">
                        <c:v>5시</c:v>
                      </c:pt>
                      <c:pt idx="6">
                        <c:v>6시</c:v>
                      </c:pt>
                      <c:pt idx="7">
                        <c:v>7시</c:v>
                      </c:pt>
                      <c:pt idx="8">
                        <c:v>8시</c:v>
                      </c:pt>
                      <c:pt idx="9">
                        <c:v>9시</c:v>
                      </c:pt>
                      <c:pt idx="10">
                        <c:v>10시</c:v>
                      </c:pt>
                      <c:pt idx="11">
                        <c:v>11시</c:v>
                      </c:pt>
                      <c:pt idx="12">
                        <c:v>12시</c:v>
                      </c:pt>
                      <c:pt idx="13">
                        <c:v>13시</c:v>
                      </c:pt>
                      <c:pt idx="14">
                        <c:v>14시</c:v>
                      </c:pt>
                      <c:pt idx="15">
                        <c:v>15시</c:v>
                      </c:pt>
                      <c:pt idx="16">
                        <c:v>16시</c:v>
                      </c:pt>
                      <c:pt idx="17">
                        <c:v>17시</c:v>
                      </c:pt>
                      <c:pt idx="18">
                        <c:v>18시</c:v>
                      </c:pt>
                      <c:pt idx="19">
                        <c:v>19시</c:v>
                      </c:pt>
                      <c:pt idx="20">
                        <c:v>20시</c:v>
                      </c:pt>
                      <c:pt idx="21">
                        <c:v>21시</c:v>
                      </c:pt>
                      <c:pt idx="22">
                        <c:v>22시</c:v>
                      </c:pt>
                      <c:pt idx="23">
                        <c:v>23시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Sheet1!$AS$175:$BP$175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6603217990</c:v>
                      </c:pt>
                      <c:pt idx="1">
                        <c:v>5366912562</c:v>
                      </c:pt>
                      <c:pt idx="2">
                        <c:v>3706297716</c:v>
                      </c:pt>
                      <c:pt idx="3">
                        <c:v>3487543737</c:v>
                      </c:pt>
                      <c:pt idx="4">
                        <c:v>5388827459</c:v>
                      </c:pt>
                      <c:pt idx="5">
                        <c:v>9679577385</c:v>
                      </c:pt>
                      <c:pt idx="6">
                        <c:v>17693706860</c:v>
                      </c:pt>
                      <c:pt idx="7">
                        <c:v>20813391604</c:v>
                      </c:pt>
                      <c:pt idx="8">
                        <c:v>26310524283</c:v>
                      </c:pt>
                      <c:pt idx="9">
                        <c:v>21854164705</c:v>
                      </c:pt>
                      <c:pt idx="10">
                        <c:v>27074353391</c:v>
                      </c:pt>
                      <c:pt idx="11">
                        <c:v>17913755983</c:v>
                      </c:pt>
                      <c:pt idx="12">
                        <c:v>17668534937</c:v>
                      </c:pt>
                      <c:pt idx="13">
                        <c:v>13098924343</c:v>
                      </c:pt>
                      <c:pt idx="14">
                        <c:v>13371561496</c:v>
                      </c:pt>
                      <c:pt idx="15">
                        <c:v>13786004277</c:v>
                      </c:pt>
                      <c:pt idx="16">
                        <c:v>15172125645</c:v>
                      </c:pt>
                      <c:pt idx="17">
                        <c:v>13434453056</c:v>
                      </c:pt>
                      <c:pt idx="18">
                        <c:v>14124331858</c:v>
                      </c:pt>
                      <c:pt idx="19">
                        <c:v>19500118265</c:v>
                      </c:pt>
                      <c:pt idx="20">
                        <c:v>24184389826</c:v>
                      </c:pt>
                      <c:pt idx="21">
                        <c:v>21566288688</c:v>
                      </c:pt>
                      <c:pt idx="22">
                        <c:v>25404178001</c:v>
                      </c:pt>
                      <c:pt idx="23">
                        <c:v>13814740506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2FD7-4A88-BA28-665EDA869BED}"/>
                  </c:ext>
                </c:extLst>
              </c15:ser>
            </c15:filteredLineSeries>
          </c:ext>
        </c:extLst>
      </c:lineChart>
      <c:catAx>
        <c:axId val="456630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6624672"/>
        <c:crosses val="autoZero"/>
        <c:auto val="1"/>
        <c:lblAlgn val="ctr"/>
        <c:lblOffset val="100"/>
        <c:noMultiLvlLbl val="0"/>
      </c:catAx>
      <c:valAx>
        <c:axId val="456624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,,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6630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0108705161854773E-2"/>
          <c:y val="5.0925925925925923E-2"/>
          <c:w val="0.84786592300962382"/>
          <c:h val="0.687987275172052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Sheet11!$B$1</c:f>
              <c:strCache>
                <c:ptCount val="1"/>
                <c:pt idx="0">
                  <c:v>MAE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Sheet11!$A$2:$A$6</c:f>
              <c:strCache>
                <c:ptCount val="5"/>
                <c:pt idx="0">
                  <c:v>RandomForest</c:v>
                </c:pt>
                <c:pt idx="1">
                  <c:v>CatBoost</c:v>
                </c:pt>
                <c:pt idx="2">
                  <c:v>GradientBoost</c:v>
                </c:pt>
                <c:pt idx="3">
                  <c:v>LGBM</c:v>
                </c:pt>
                <c:pt idx="4">
                  <c:v>ExtraTrees</c:v>
                </c:pt>
              </c:strCache>
            </c:strRef>
          </c:cat>
          <c:val>
            <c:numRef>
              <c:f>Sheet11!$B$2:$B$6</c:f>
              <c:numCache>
                <c:formatCode>General</c:formatCode>
                <c:ptCount val="5"/>
                <c:pt idx="0">
                  <c:v>324.66969999999998</c:v>
                </c:pt>
                <c:pt idx="1">
                  <c:v>359.85610000000003</c:v>
                </c:pt>
                <c:pt idx="2">
                  <c:v>379.16289999999998</c:v>
                </c:pt>
                <c:pt idx="3">
                  <c:v>366.01389999999998</c:v>
                </c:pt>
                <c:pt idx="4">
                  <c:v>425.27760000000001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C5-40DD-80C6-EB74291D0CF2}"/>
            </c:ext>
          </c:extLst>
        </c:ser>
        <c:ser>
          <c:idx val="2"/>
          <c:order val="2"/>
          <c:tx>
            <c:strRef>
              <c:f>Sheet11!$D$1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Sheet11!$A$2:$A$6</c:f>
              <c:strCache>
                <c:ptCount val="5"/>
                <c:pt idx="0">
                  <c:v>RandomForest</c:v>
                </c:pt>
                <c:pt idx="1">
                  <c:v>CatBoost</c:v>
                </c:pt>
                <c:pt idx="2">
                  <c:v>GradientBoost</c:v>
                </c:pt>
                <c:pt idx="3">
                  <c:v>LGBM</c:v>
                </c:pt>
                <c:pt idx="4">
                  <c:v>ExtraTrees</c:v>
                </c:pt>
              </c:strCache>
            </c:strRef>
          </c:cat>
          <c:val>
            <c:numRef>
              <c:f>Sheet11!$D$2:$D$6</c:f>
              <c:numCache>
                <c:formatCode>General</c:formatCode>
                <c:ptCount val="5"/>
                <c:pt idx="0">
                  <c:v>583.50750000000005</c:v>
                </c:pt>
                <c:pt idx="1">
                  <c:v>588.65660000000003</c:v>
                </c:pt>
                <c:pt idx="2">
                  <c:v>602.62919999999997</c:v>
                </c:pt>
                <c:pt idx="3">
                  <c:v>605.48109999999997</c:v>
                </c:pt>
                <c:pt idx="4">
                  <c:v>710.67719999999997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C5-40DD-80C6-EB74291D0C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9"/>
        <c:axId val="1261462815"/>
        <c:axId val="1261464479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Sheet11!$C$1</c15:sqref>
                        </c15:formulaRef>
                      </c:ext>
                    </c:extLst>
                    <c:strCache>
                      <c:ptCount val="1"/>
                      <c:pt idx="0">
                        <c:v>MSE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Sheet11!$A$2:$A$6</c15:sqref>
                        </c15:formulaRef>
                      </c:ext>
                    </c:extLst>
                    <c:strCache>
                      <c:ptCount val="5"/>
                      <c:pt idx="0">
                        <c:v>RandomForest</c:v>
                      </c:pt>
                      <c:pt idx="1">
                        <c:v>CatBoost</c:v>
                      </c:pt>
                      <c:pt idx="2">
                        <c:v>GradientBoost</c:v>
                      </c:pt>
                      <c:pt idx="3">
                        <c:v>LGBM</c:v>
                      </c:pt>
                      <c:pt idx="4">
                        <c:v>ExtraTrees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Sheet11!$C$2:$C$6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359182.4</c:v>
                      </c:pt>
                      <c:pt idx="1">
                        <c:v>359471.3</c:v>
                      </c:pt>
                      <c:pt idx="2">
                        <c:v>376359.3</c:v>
                      </c:pt>
                      <c:pt idx="3">
                        <c:v>380544.2</c:v>
                      </c:pt>
                      <c:pt idx="4">
                        <c:v>525612.30000000005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59C5-40DD-80C6-EB74291D0CF2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Sheet11!$F$1</c15:sqref>
                        </c15:formulaRef>
                      </c:ext>
                    </c:extLst>
                    <c:strCache>
                      <c:ptCount val="1"/>
                      <c:pt idx="0">
                        <c:v>RMSLE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Sheet11!$A$2:$A$6</c15:sqref>
                        </c15:formulaRef>
                      </c:ext>
                    </c:extLst>
                    <c:strCache>
                      <c:ptCount val="5"/>
                      <c:pt idx="0">
                        <c:v>RandomForest</c:v>
                      </c:pt>
                      <c:pt idx="1">
                        <c:v>CatBoost</c:v>
                      </c:pt>
                      <c:pt idx="2">
                        <c:v>GradientBoost</c:v>
                      </c:pt>
                      <c:pt idx="3">
                        <c:v>LGBM</c:v>
                      </c:pt>
                      <c:pt idx="4">
                        <c:v>ExtraTrees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Sheet11!$F$2:$F$6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1.5891</c:v>
                      </c:pt>
                      <c:pt idx="1">
                        <c:v>2.1432000000000002</c:v>
                      </c:pt>
                      <c:pt idx="2">
                        <c:v>2.1360999999999999</c:v>
                      </c:pt>
                      <c:pt idx="3">
                        <c:v>2.1208999999999998</c:v>
                      </c:pt>
                      <c:pt idx="4">
                        <c:v>2.1901000000000002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59C5-40DD-80C6-EB74291D0CF2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Sheet11!$G$1</c15:sqref>
                        </c15:formulaRef>
                      </c:ext>
                    </c:extLst>
                    <c:strCache>
                      <c:ptCount val="1"/>
                      <c:pt idx="0">
                        <c:v>MAPE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Sheet11!$A$2:$A$6</c15:sqref>
                        </c15:formulaRef>
                      </c:ext>
                    </c:extLst>
                    <c:strCache>
                      <c:ptCount val="5"/>
                      <c:pt idx="0">
                        <c:v>RandomForest</c:v>
                      </c:pt>
                      <c:pt idx="1">
                        <c:v>CatBoost</c:v>
                      </c:pt>
                      <c:pt idx="2">
                        <c:v>GradientBoost</c:v>
                      </c:pt>
                      <c:pt idx="3">
                        <c:v>LGBM</c:v>
                      </c:pt>
                      <c:pt idx="4">
                        <c:v>ExtraTrees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Sheet11!$G$2:$G$6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18.3934</c:v>
                      </c:pt>
                      <c:pt idx="1">
                        <c:v>26.8538</c:v>
                      </c:pt>
                      <c:pt idx="2">
                        <c:v>26.808800000000002</c:v>
                      </c:pt>
                      <c:pt idx="3">
                        <c:v>25.346800000000002</c:v>
                      </c:pt>
                      <c:pt idx="4">
                        <c:v>31.788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59C5-40DD-80C6-EB74291D0CF2}"/>
                  </c:ext>
                </c:extLst>
              </c15:ser>
            </c15:filteredBarSeries>
          </c:ext>
        </c:extLst>
      </c:barChart>
      <c:barChart>
        <c:barDir val="col"/>
        <c:grouping val="clustered"/>
        <c:varyColors val="0"/>
        <c:ser>
          <c:idx val="3"/>
          <c:order val="3"/>
          <c:tx>
            <c:strRef>
              <c:f>Sheet11!$E$1</c:f>
              <c:strCache>
                <c:ptCount val="1"/>
                <c:pt idx="0">
                  <c:v>R2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Sheet11!$A$2:$A$6</c:f>
              <c:strCache>
                <c:ptCount val="5"/>
                <c:pt idx="0">
                  <c:v>RandomForest</c:v>
                </c:pt>
                <c:pt idx="1">
                  <c:v>CatBoost</c:v>
                </c:pt>
                <c:pt idx="2">
                  <c:v>GradientBoost</c:v>
                </c:pt>
                <c:pt idx="3">
                  <c:v>LGBM</c:v>
                </c:pt>
                <c:pt idx="4">
                  <c:v>ExtraTrees</c:v>
                </c:pt>
              </c:strCache>
            </c:strRef>
          </c:cat>
          <c:val>
            <c:numRef>
              <c:f>Sheet11!$E$2:$E$6</c:f>
              <c:numCache>
                <c:formatCode>General</c:formatCode>
                <c:ptCount val="5"/>
                <c:pt idx="0">
                  <c:v>0.56759999999999999</c:v>
                </c:pt>
                <c:pt idx="1">
                  <c:v>0.55879999999999996</c:v>
                </c:pt>
                <c:pt idx="2">
                  <c:v>0.53979999999999995</c:v>
                </c:pt>
                <c:pt idx="3">
                  <c:v>0.53410000000000002</c:v>
                </c:pt>
                <c:pt idx="4">
                  <c:v>0.3589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C5-40DD-80C6-EB74291D0C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6"/>
        <c:axId val="1486556639"/>
        <c:axId val="1486555807"/>
      </c:barChart>
      <c:catAx>
        <c:axId val="1261462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61464479"/>
        <c:crosses val="autoZero"/>
        <c:auto val="1"/>
        <c:lblAlgn val="ctr"/>
        <c:lblOffset val="100"/>
        <c:noMultiLvlLbl val="0"/>
      </c:catAx>
      <c:valAx>
        <c:axId val="1261464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1462815"/>
        <c:crosses val="autoZero"/>
        <c:crossBetween val="between"/>
      </c:valAx>
      <c:valAx>
        <c:axId val="1486555807"/>
        <c:scaling>
          <c:orientation val="minMax"/>
          <c:max val="1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86556639"/>
        <c:crosses val="max"/>
        <c:crossBetween val="between"/>
      </c:valAx>
      <c:catAx>
        <c:axId val="14865566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8655580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0.5616</cdr:x>
      <cdr:y>0.00316</cdr:y>
    </cdr:from>
    <cdr:to>
      <cdr:x>0.97355</cdr:x>
      <cdr:y>0.07385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3A96A359-3602-80CE-2A80-815CD72E1F5D}"/>
            </a:ext>
          </a:extLst>
        </cdr:cNvPr>
        <cdr:cNvSpPr txBox="1"/>
      </cdr:nvSpPr>
      <cdr:spPr>
        <a:xfrm xmlns:a="http://schemas.openxmlformats.org/drawingml/2006/main">
          <a:off x="1673639" y="7828"/>
          <a:ext cx="1227659" cy="17524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r"/>
          <a:r>
            <a:rPr lang="en-US" altLang="ko-KR" sz="800" dirty="0"/>
            <a:t>(</a:t>
          </a:r>
          <a:r>
            <a:rPr lang="ko-KR" altLang="en-US" sz="800" dirty="0"/>
            <a:t>단위 </a:t>
          </a:r>
          <a:r>
            <a:rPr lang="en-US" altLang="ko-KR" sz="800" dirty="0"/>
            <a:t>: </a:t>
          </a:r>
          <a:r>
            <a:rPr lang="ko-KR" altLang="en-US" sz="800" dirty="0"/>
            <a:t>만명</a:t>
          </a:r>
          <a:r>
            <a:rPr lang="en-US" altLang="ko-KR" sz="800" dirty="0"/>
            <a:t>)</a:t>
          </a:r>
          <a:endParaRPr lang="ko-KR" altLang="en-US" sz="800" dirty="0"/>
        </a:p>
      </cdr:txBody>
    </cdr:sp>
  </cdr:relSizeAnchor>
  <cdr:relSizeAnchor xmlns:cdr="http://schemas.openxmlformats.org/drawingml/2006/chartDrawing">
    <cdr:from>
      <cdr:x>0.1054</cdr:x>
      <cdr:y>0</cdr:y>
    </cdr:from>
    <cdr:to>
      <cdr:x>0.35962</cdr:x>
      <cdr:y>0.22452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D3F8E575-0EFB-9C9D-B996-A3BCFA5A8E16}"/>
            </a:ext>
          </a:extLst>
        </cdr:cNvPr>
        <cdr:cNvSpPr txBox="1"/>
      </cdr:nvSpPr>
      <cdr:spPr>
        <a:xfrm xmlns:a="http://schemas.openxmlformats.org/drawingml/2006/main">
          <a:off x="314101" y="-1815611"/>
          <a:ext cx="757613" cy="5565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800" dirty="0"/>
            <a:t>(</a:t>
          </a:r>
          <a:r>
            <a:rPr lang="ko-KR" altLang="en-US" sz="800" dirty="0"/>
            <a:t>단위 </a:t>
          </a:r>
          <a:r>
            <a:rPr lang="en-US" altLang="ko-KR" sz="800" dirty="0"/>
            <a:t>: </a:t>
          </a:r>
          <a:r>
            <a:rPr lang="ko-KR" altLang="en-US" sz="800" dirty="0"/>
            <a:t>백만</a:t>
          </a:r>
          <a:r>
            <a:rPr lang="en-US" altLang="ko-KR" sz="800" dirty="0"/>
            <a:t>)</a:t>
          </a:r>
          <a:endParaRPr lang="ko-KR" altLang="en-US" sz="8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0.08388</cdr:x>
      <cdr:y>0.75684</cdr:y>
    </cdr:from>
    <cdr:to>
      <cdr:x>0.91391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E90726D-4204-95C7-90DC-DE8A1F753A5C}"/>
            </a:ext>
          </a:extLst>
        </cdr:cNvPr>
        <cdr:cNvSpPr txBox="1"/>
      </cdr:nvSpPr>
      <cdr:spPr>
        <a:xfrm xmlns:a="http://schemas.openxmlformats.org/drawingml/2006/main">
          <a:off x="462013" y="1731284"/>
          <a:ext cx="4572000" cy="55622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ko-KR" sz="70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GradientBoost</a:t>
          </a:r>
          <a:r>
            <a:rPr lang="en-US" altLang="ko-KR" sz="700" dirty="0">
              <a:latin typeface="나눔스퀘어" panose="020B0600000101010101" pitchFamily="50" charset="-127"/>
              <a:ea typeface="나눔스퀘어" panose="020B0600000101010101" pitchFamily="50" charset="-127"/>
            </a:rPr>
            <a:t>                     </a:t>
          </a:r>
          <a:r>
            <a:rPr lang="en-US" altLang="ko-KR" sz="70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CatBoost</a:t>
          </a:r>
          <a:r>
            <a:rPr lang="en-US" altLang="ko-KR" sz="700" dirty="0">
              <a:latin typeface="나눔스퀘어" panose="020B0600000101010101" pitchFamily="50" charset="-127"/>
              <a:ea typeface="나눔스퀘어" panose="020B0600000101010101" pitchFamily="50" charset="-127"/>
            </a:rPr>
            <a:t>                    </a:t>
          </a:r>
          <a:r>
            <a:rPr lang="en-US" altLang="ko-KR" sz="70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RandomForest</a:t>
          </a:r>
          <a:r>
            <a:rPr lang="en-US" altLang="ko-KR" sz="700" dirty="0">
              <a:latin typeface="나눔스퀘어" panose="020B0600000101010101" pitchFamily="50" charset="-127"/>
              <a:ea typeface="나눔스퀘어" panose="020B0600000101010101" pitchFamily="50" charset="-127"/>
            </a:rPr>
            <a:t>                      LGBM                            </a:t>
          </a:r>
          <a:r>
            <a:rPr lang="en-US" altLang="ko-KR" sz="70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ExtraTrees</a:t>
          </a:r>
          <a:endParaRPr lang="ko-KR" altLang="en-US" sz="7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BCDEC-87C8-4D3C-856E-5CD4894B2EE4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46985-5909-48A8-9F44-263CBF1D9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82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새로운 미디어 시대, </a:t>
            </a:r>
            <a:r>
              <a:rPr lang="en-US" altLang="ko-KR" sz="1200" b="1" dirty="0">
                <a:solidFill>
                  <a:srgbClr val="0236A4"/>
                </a:solidFill>
                <a:latin typeface="Malgun Gothic"/>
                <a:ea typeface="Malgun Gothic"/>
                <a:sym typeface="Malgun Gothic"/>
              </a:rPr>
              <a:t>T</a:t>
            </a:r>
            <a:r>
              <a:rPr lang="ko-KR" altLang="ko-KR" sz="1200" b="1" i="0" u="none" strike="noStrike" cap="none" dirty="0" err="1">
                <a:solidFill>
                  <a:srgbClr val="0236A4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lang="ko-KR" altLang="ko-KR" sz="1200" b="1" i="0" u="none" strike="noStrike" cap="none" dirty="0">
                <a:solidFill>
                  <a:srgbClr val="0236A4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홈쇼핑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의</a:t>
            </a:r>
            <a:r>
              <a:rPr lang="ko-KR" altLang="ko-KR" sz="1200" b="1" i="0" u="none" strike="noStrike" cap="none" dirty="0">
                <a:solidFill>
                  <a:srgbClr val="2580F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ko-KR" sz="12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 증대</a:t>
            </a:r>
            <a:endParaRPr lang="en-US" altLang="ko-KR" sz="1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편성과 제작진 조합 개선을 통한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TV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홈쇼핑 매출 증대</a:t>
            </a:r>
          </a:p>
          <a:p>
            <a:r>
              <a:rPr lang="en-US" altLang="ko-KR" dirty="0"/>
              <a:t>TV </a:t>
            </a:r>
            <a:r>
              <a:rPr lang="ko-KR" altLang="en-US" dirty="0"/>
              <a:t>홈쇼핑 매출 증대</a:t>
            </a:r>
            <a:r>
              <a:rPr lang="en-US" altLang="ko-KR" dirty="0"/>
              <a:t>: </a:t>
            </a:r>
            <a:r>
              <a:rPr lang="ko-KR" altLang="en-US" dirty="0"/>
              <a:t>프로그램 편성과 제작진 조합 개선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6985-5909-48A8-9F44-263CBF1D955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733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6985-5909-48A8-9F44-263CBF1D955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742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전략 수립 </a:t>
            </a:r>
            <a:r>
              <a:rPr lang="en-US" altLang="ko-KR" dirty="0"/>
              <a:t>X. </a:t>
            </a:r>
            <a:r>
              <a:rPr lang="ko-KR" altLang="en-US" dirty="0"/>
              <a:t>실행 방안으로 어떻게 성과를 낼 것이냐</a:t>
            </a:r>
            <a:r>
              <a:rPr lang="en-US" altLang="ko-KR" dirty="0"/>
              <a:t>. </a:t>
            </a:r>
            <a:r>
              <a:rPr lang="ko-KR" altLang="en-US" dirty="0"/>
              <a:t>첫 번째는 </a:t>
            </a:r>
            <a:r>
              <a:rPr lang="en-US" altLang="ko-KR" dirty="0"/>
              <a:t>Effectiveness </a:t>
            </a:r>
            <a:r>
              <a:rPr lang="ko-KR" altLang="en-US" dirty="0"/>
              <a:t>효과가 있느냐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두 번째는 </a:t>
            </a:r>
            <a:r>
              <a:rPr lang="en-US" altLang="ko-KR" dirty="0"/>
              <a:t>Implementation </a:t>
            </a:r>
            <a:r>
              <a:rPr lang="ko-KR" altLang="en-US" dirty="0"/>
              <a:t>실행가능성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Action Plan</a:t>
            </a:r>
            <a:r>
              <a:rPr lang="ko-KR" altLang="en-US" dirty="0"/>
              <a:t>으로 누가 언제 어디서 무엇을 할 </a:t>
            </a:r>
            <a:r>
              <a:rPr lang="ko-KR" altLang="en-US" dirty="0" err="1"/>
              <a:t>수있게</a:t>
            </a: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spc="-1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시즌 상품 기획</a:t>
            </a:r>
            <a:endParaRPr lang="en-US" altLang="ko-KR" dirty="0"/>
          </a:p>
          <a:p>
            <a:r>
              <a:rPr lang="ko-KR" altLang="en-US" dirty="0"/>
              <a:t>많은 내용 보다는 이미지로 설명</a:t>
            </a:r>
            <a:r>
              <a:rPr lang="en-US" altLang="ko-KR" dirty="0"/>
              <a:t>.   </a:t>
            </a:r>
          </a:p>
          <a:p>
            <a:r>
              <a:rPr lang="ko-KR" altLang="en-US" dirty="0"/>
              <a:t>우리의 매출에도 집중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D597E-D512-4A8F-88D8-7F865A59C49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74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새로운 미디어 시대, </a:t>
            </a:r>
            <a:r>
              <a:rPr lang="en-US" altLang="ko-KR" sz="1200" b="1" dirty="0">
                <a:solidFill>
                  <a:srgbClr val="0236A4"/>
                </a:solidFill>
                <a:latin typeface="Malgun Gothic"/>
                <a:ea typeface="Malgun Gothic"/>
                <a:sym typeface="Malgun Gothic"/>
              </a:rPr>
              <a:t>T</a:t>
            </a:r>
            <a:r>
              <a:rPr lang="ko-KR" altLang="ko-KR" sz="1200" b="1" i="0" u="none" strike="noStrike" cap="none" dirty="0" err="1">
                <a:solidFill>
                  <a:srgbClr val="0236A4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lang="ko-KR" altLang="ko-KR" sz="1200" b="1" i="0" u="none" strike="noStrike" cap="none" dirty="0">
                <a:solidFill>
                  <a:srgbClr val="0236A4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홈쇼핑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의</a:t>
            </a:r>
            <a:r>
              <a:rPr lang="ko-KR" altLang="ko-KR" sz="1200" b="1" i="0" u="none" strike="noStrike" cap="none" dirty="0">
                <a:solidFill>
                  <a:srgbClr val="2580F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ko-KR" sz="12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 증대</a:t>
            </a:r>
            <a:endParaRPr lang="en-US" altLang="ko-KR" sz="1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편성과 제작진 조합 개선을 통한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TV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홈쇼핑 매출 증대</a:t>
            </a:r>
          </a:p>
          <a:p>
            <a:r>
              <a:rPr lang="en-US" altLang="ko-KR" dirty="0"/>
              <a:t>TV </a:t>
            </a:r>
            <a:r>
              <a:rPr lang="ko-KR" altLang="en-US" dirty="0"/>
              <a:t>홈쇼핑 매출 증대</a:t>
            </a:r>
            <a:r>
              <a:rPr lang="en-US" altLang="ko-KR" dirty="0"/>
              <a:t>: </a:t>
            </a:r>
            <a:r>
              <a:rPr lang="ko-KR" altLang="en-US" dirty="0"/>
              <a:t>프로그램 편성과 제작진 조합 개선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6985-5909-48A8-9F44-263CBF1D955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769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578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132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991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504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6985-5909-48A8-9F44-263CBF1D955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87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6985-5909-48A8-9F44-263CBF1D955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452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맞춤형 프로그램 편성 및 제작진 구성 개편을 통해 고객사 유지 및 매출액 </a:t>
            </a:r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520</a:t>
            </a:r>
            <a:r>
              <a:rPr lang="ko-KR" altLang="en-US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억 달성</a:t>
            </a:r>
            <a:endParaRPr lang="en-US" altLang="ko-KR" sz="1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매출액 달성 논리를 보는 것</a:t>
            </a:r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!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520</a:t>
            </a:r>
            <a:endParaRPr lang="ko-KR" altLang="en-US" sz="1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6985-5909-48A8-9F44-263CBF1D955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968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맞춤형 프로그램 편성 및 제작진 구성 개편을 통해 고객사 유지 및 매출액 </a:t>
            </a:r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520</a:t>
            </a:r>
            <a:r>
              <a:rPr lang="ko-KR" altLang="en-US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억 달성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6985-5909-48A8-9F44-263CBF1D955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15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의류의 특징을 볼까</a:t>
            </a:r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판매금액이 높은 주요 품목을 선정하여</a:t>
            </a:r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시즌 별 특성을 이용한 프로그램 편성이 필요함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6985-5909-48A8-9F44-263CBF1D95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65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의류의 특징을 볼까</a:t>
            </a:r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요일 별</a:t>
            </a:r>
            <a:r>
              <a:rPr lang="en-US" altLang="ko-KR" sz="1200" b="1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1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 대 별</a:t>
            </a:r>
            <a:r>
              <a:rPr lang="en-US" altLang="ko-KR" sz="1200" b="1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1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매출 비중이 높은 주요 품목들에 대한 시간형 </a:t>
            </a:r>
            <a:r>
              <a:rPr lang="ko-KR" altLang="en-US" sz="1200" b="1" spc="-1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맟춤</a:t>
            </a:r>
            <a:r>
              <a:rPr lang="ko-KR" altLang="en-US" sz="1200" b="1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프로그램 편성이 필요함 </a:t>
            </a:r>
            <a:endParaRPr lang="en-US" altLang="ko-KR" sz="1200" b="1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6985-5909-48A8-9F44-263CBF1D955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658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의류의 특징을 볼까</a:t>
            </a:r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고객사의 품목과 상품의 특색에 따라 제작진 조합 최적화를 통해  방송 광고효과 증대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6985-5909-48A8-9F44-263CBF1D95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411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의류의 특징을 볼까</a:t>
            </a:r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?</a:t>
            </a:r>
            <a:r>
              <a:rPr lang="ko-KR" altLang="en-US" sz="1200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endParaRPr lang="en-US" altLang="ko-KR" sz="1200" b="1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6985-5909-48A8-9F44-263CBF1D955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929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236A4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한 분기 당 거래 건수 약 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30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만 회</a:t>
            </a:r>
            <a:endParaRPr lang="en-US" altLang="ko-KR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236A4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목표 미달 고객사의 경우 평균 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1000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만원 손해</a:t>
            </a:r>
            <a:endParaRPr lang="en-US" altLang="ko-KR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6A4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수요 예측 모델을 통해 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30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억 </a:t>
            </a:r>
            <a:endParaRPr lang="en-US" altLang="ko-KR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236A4"/>
              </a:buClr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6985-5909-48A8-9F44-263CBF1D95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276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1721D-3BD9-F68F-21AA-DBE1AEC4A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BC0280-F725-F62C-F5E6-66CCDC266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1D6E33-1393-F168-CC39-E3EFCE5DF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8088-9C0B-4A87-80E7-672E888D83EE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4CE9F-E329-A198-5492-30A51F15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847D6-0D52-6281-E711-9C1D41DBB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7A409-48B6-4A79-AD55-DC0ABA04F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25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E39D0-EDF9-670E-FDC0-6870FFE1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F37B3F-743D-32FE-6E0B-BF42AB925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9C754E-4E7F-5EE6-F177-E3B0E1DC6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8088-9C0B-4A87-80E7-672E888D83EE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BC3DEF-74DA-7CCB-685B-3894391F9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D5977A-FE23-E42D-A59F-3831DF38C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7A409-48B6-4A79-AD55-DC0ABA04F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866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E318AA-C498-130F-D27B-BAEA02F89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C576BE-E8AD-78B9-41F6-C535C7449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183348-E94D-1063-7583-70F8B519B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8088-9C0B-4A87-80E7-672E888D83EE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FB9A76-AD29-6800-825F-9BCB2D6C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3A8743-CA75-3B08-9ADC-91ADEF70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7A409-48B6-4A79-AD55-DC0ABA04F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2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1476D6-58AF-6A80-5333-AE017300F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708868-0199-2025-111F-B4EC5332F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33545D-0A9A-F968-38E1-DFF15693D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8088-9C0B-4A87-80E7-672E888D83EE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368F00-BF74-C075-0BDD-BF2C0B20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FE9334-F5B6-FBF8-BD17-4E03D230F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7A409-48B6-4A79-AD55-DC0ABA04F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79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AD75D-1481-19BF-6D27-FF784811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0D783A-8967-A5CB-D08C-5F4D4D2D7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52356-A757-D252-1D3F-DD1610D65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8088-9C0B-4A87-80E7-672E888D83EE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5CF90-ED5E-6D08-D203-43A54378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42438A-8E77-65CE-40FF-BCDD095A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7A409-48B6-4A79-AD55-DC0ABA04F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98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41510-B30E-C284-10F7-77874C74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0E78C-7958-140D-5657-91D641CEC1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7F65D9-3474-F3E1-D298-A7A040560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9CD8B8-972B-376F-DC87-CED856AB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8088-9C0B-4A87-80E7-672E888D83EE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12E84B-A656-BFAE-B57F-0E95170E5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D35591-CCBB-2E09-7B67-011815E79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7A409-48B6-4A79-AD55-DC0ABA04F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661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7E04D-0824-CF51-9E34-98D64BCF7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8CB58-3E99-B96F-4F23-9F214A8C1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C907FB-12AF-4884-C873-4B27EDCD3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E8B018-1103-8986-179F-6EAC4E4877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C1B94-8184-57F1-C16E-8BC6693652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5FB83F-C526-2C17-BB12-18D493CDF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8088-9C0B-4A87-80E7-672E888D83EE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D2D2B5-66F2-B29B-A57D-EF1CFE3AE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120973-5C1A-F6A1-0AEE-612F48580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7A409-48B6-4A79-AD55-DC0ABA04F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41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95D9A-C3DD-6C73-2A9D-9F457EE6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668A20-CDA0-31B6-B2DD-A593EB807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8088-9C0B-4A87-80E7-672E888D83EE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D83D2A-C0CC-261B-B406-DD2409B47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AEE4B0-0CE7-E54A-D199-51B3F8806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7A409-48B6-4A79-AD55-DC0ABA04F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782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E5E5F4-4918-A211-B2ED-BF0AD1DB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8088-9C0B-4A87-80E7-672E888D83EE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84426D-33CC-F7ED-9C45-5AEB52AF3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6969F1-F5EA-DA80-A05B-485497FE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7A409-48B6-4A79-AD55-DC0ABA04F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F9261-EE8D-2625-0EF7-9CC29AC6E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B59F9C-5198-2CA1-F52E-1A74EF7F2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27077D-4985-8DFE-6B4E-5BD89B310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353CB8-7B16-114B-8FD8-3269E4545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8088-9C0B-4A87-80E7-672E888D83EE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5DA080-FA3B-85FF-0386-82696A22C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9E87EE-D9AE-ED90-ECC5-3DCA23A00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7A409-48B6-4A79-AD55-DC0ABA04F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268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95881-ACDC-61B4-7C6F-886DE5FEE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3E3339-D6D2-D9B0-AAE4-67A9CDD63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693445-1BD2-6D5E-5DB0-2466E50E9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14734F-70B0-4DB6-B10D-782775E7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8088-9C0B-4A87-80E7-672E888D83EE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582C97-DFB5-6BEB-12E4-EA07CE73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0FCB1B-03C8-22C9-F08A-932CD9D6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7A409-48B6-4A79-AD55-DC0ABA04F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371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2C1D31-11DD-D4CE-AD7D-347414D0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81B0D-EFB8-1584-EE05-883F32BB7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9BD487-8685-D140-096D-BE226552A2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38088-9C0B-4A87-80E7-672E888D83EE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89CF2C-4E90-7AD5-77E7-13609E71D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4F7446-0446-F523-B04F-195788A74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7A409-48B6-4A79-AD55-DC0ABA04F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67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;p1">
            <a:extLst>
              <a:ext uri="{FF2B5EF4-FFF2-40B4-BE49-F238E27FC236}">
                <a16:creationId xmlns:a16="http://schemas.microsoft.com/office/drawing/2014/main" id="{BE001192-BF44-D8A1-4D9C-2BD00CA5FA5C}"/>
              </a:ext>
            </a:extLst>
          </p:cNvPr>
          <p:cNvSpPr txBox="1"/>
          <p:nvPr/>
        </p:nvSpPr>
        <p:spPr>
          <a:xfrm>
            <a:off x="653278" y="2119015"/>
            <a:ext cx="11265819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최적의 프로그램 편성과 제작진 조합을 통한</a:t>
            </a:r>
            <a:endParaRPr lang="en-US" altLang="ko-KR" sz="4400" b="0" i="0" u="none" strike="noStrike" cap="none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0" i="0" u="none" strike="noStrike" cap="none" dirty="0">
                <a:solidFill>
                  <a:srgbClr val="0236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TV </a:t>
            </a:r>
            <a:r>
              <a:rPr lang="ko-KR" altLang="en-US" sz="4400" b="0" i="0" u="none" strike="noStrike" cap="none" dirty="0">
                <a:solidFill>
                  <a:srgbClr val="0236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홈쇼핑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 매출 증대</a:t>
            </a:r>
            <a:endParaRPr sz="4400" b="0" i="0" u="none" strike="noStrike" cap="none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" name="Google Shape;85;p1">
            <a:extLst>
              <a:ext uri="{FF2B5EF4-FFF2-40B4-BE49-F238E27FC236}">
                <a16:creationId xmlns:a16="http://schemas.microsoft.com/office/drawing/2014/main" id="{64B04D7E-277C-25DC-A859-D4AA85AB8962}"/>
              </a:ext>
            </a:extLst>
          </p:cNvPr>
          <p:cNvSpPr txBox="1"/>
          <p:nvPr/>
        </p:nvSpPr>
        <p:spPr>
          <a:xfrm>
            <a:off x="2002610" y="4574926"/>
            <a:ext cx="818677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A3조</a:t>
            </a:r>
            <a:endParaRPr sz="2400" b="0" i="0" u="none" strike="noStrike" cap="none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윤기성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이광열 </a:t>
            </a:r>
            <a:r>
              <a:rPr lang="ko-KR" sz="2000" b="0" i="0" u="none" strike="noStrike" cap="none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이다영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2000" b="0" i="0" u="none" strike="noStrike" cap="none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이아정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2000" b="0" i="0" u="none" strike="noStrike" cap="none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이유민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2000" b="0" i="0" u="none" strike="noStrike" cap="none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이후현</a:t>
            </a:r>
            <a:endParaRPr sz="2000" b="0" i="0" u="none" strike="noStrike" cap="none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" name="Google Shape;86;p1">
            <a:extLst>
              <a:ext uri="{FF2B5EF4-FFF2-40B4-BE49-F238E27FC236}">
                <a16:creationId xmlns:a16="http://schemas.microsoft.com/office/drawing/2014/main" id="{91D2FD13-620E-8397-C2C4-DF3C87369D98}"/>
              </a:ext>
            </a:extLst>
          </p:cNvPr>
          <p:cNvSpPr/>
          <p:nvPr/>
        </p:nvSpPr>
        <p:spPr>
          <a:xfrm>
            <a:off x="5778815" y="4848603"/>
            <a:ext cx="634366" cy="101145"/>
          </a:xfrm>
          <a:prstGeom prst="rect">
            <a:avLst/>
          </a:prstGeom>
          <a:solidFill>
            <a:srgbClr val="1559E6">
              <a:alpha val="53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highlight>
                <a:srgbClr val="2580F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85;p1">
            <a:extLst>
              <a:ext uri="{FF2B5EF4-FFF2-40B4-BE49-F238E27FC236}">
                <a16:creationId xmlns:a16="http://schemas.microsoft.com/office/drawing/2014/main" id="{BEDE9B51-804E-C0CF-BFA2-318F716B155B}"/>
              </a:ext>
            </a:extLst>
          </p:cNvPr>
          <p:cNvSpPr txBox="1"/>
          <p:nvPr/>
        </p:nvSpPr>
        <p:spPr>
          <a:xfrm>
            <a:off x="8036625" y="6449329"/>
            <a:ext cx="420111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포스코 </a:t>
            </a:r>
            <a:r>
              <a:rPr lang="en-US" altLang="ko-KR" sz="2000" b="0" i="0" u="none" strike="noStrike" cap="none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AI BIGDATA ACADEMY 20</a:t>
            </a:r>
            <a:r>
              <a:rPr lang="ko-KR" altLang="en-US" sz="2000" b="0" i="0" u="none" strike="noStrike" cap="none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기</a:t>
            </a:r>
            <a:endParaRPr sz="2000" b="0" i="0" u="none" strike="noStrike" cap="none" spc="-15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026" name="Picture 2" descr="인천 하늘고 방송부 ON AIR | Facebook">
            <a:extLst>
              <a:ext uri="{FF2B5EF4-FFF2-40B4-BE49-F238E27FC236}">
                <a16:creationId xmlns:a16="http://schemas.microsoft.com/office/drawing/2014/main" id="{654E873D-1D15-AAEA-0990-F2E05AA86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69"/>
          <a:stretch/>
        </p:blipFill>
        <p:spPr bwMode="auto">
          <a:xfrm>
            <a:off x="7494242" y="3469924"/>
            <a:ext cx="2289838" cy="159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077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380C6D-6FE1-731B-F85E-0EC315C41630}"/>
              </a:ext>
            </a:extLst>
          </p:cNvPr>
          <p:cNvSpPr/>
          <p:nvPr/>
        </p:nvSpPr>
        <p:spPr>
          <a:xfrm>
            <a:off x="7993901" y="2257797"/>
            <a:ext cx="3737456" cy="31123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400" kern="150" dirty="0">
              <a:solidFill>
                <a:srgbClr val="FF0000"/>
              </a:solidFill>
              <a:effectLst/>
              <a:latin typeface="나눔스퀘어_ac" panose="020B0600000101010101" pitchFamily="50" charset="-127"/>
              <a:ea typeface="맑은 고딕" panose="020B0503020000020004" pitchFamily="50" charset="-127"/>
              <a:cs typeface="Lohit Devanagari"/>
            </a:endParaRPr>
          </a:p>
        </p:txBody>
      </p:sp>
      <p:sp>
        <p:nvSpPr>
          <p:cNvPr id="21" name="Google Shape;85;p1">
            <a:extLst>
              <a:ext uri="{FF2B5EF4-FFF2-40B4-BE49-F238E27FC236}">
                <a16:creationId xmlns:a16="http://schemas.microsoft.com/office/drawing/2014/main" id="{809A4B33-57D9-8175-F155-BA1587D9987B}"/>
              </a:ext>
            </a:extLst>
          </p:cNvPr>
          <p:cNvSpPr txBox="1"/>
          <p:nvPr/>
        </p:nvSpPr>
        <p:spPr>
          <a:xfrm>
            <a:off x="101565" y="196264"/>
            <a:ext cx="43398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i="0" u="none" strike="noStrike" cap="none" spc="-150" dirty="0">
                <a:solidFill>
                  <a:srgbClr val="1559E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Part 5</a:t>
            </a:r>
            <a:r>
              <a:rPr lang="ko-KR" altLang="en-US" sz="3200" i="0" u="none" strike="noStrike" cap="none" spc="-150" dirty="0">
                <a:solidFill>
                  <a:srgbClr val="0236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  </a:t>
            </a:r>
            <a:r>
              <a:rPr lang="ko-KR" altLang="en-US" sz="3200" i="0" u="none" strike="noStrike" cap="none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개선안 및 적용방안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03C2E5D-204E-B93A-FD0F-6F4EC8CDC6FA}"/>
              </a:ext>
            </a:extLst>
          </p:cNvPr>
          <p:cNvSpPr/>
          <p:nvPr/>
        </p:nvSpPr>
        <p:spPr>
          <a:xfrm>
            <a:off x="142469" y="2074987"/>
            <a:ext cx="11834037" cy="3923694"/>
          </a:xfrm>
          <a:prstGeom prst="roundRect">
            <a:avLst>
              <a:gd name="adj" fmla="val 462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95;p2">
            <a:extLst>
              <a:ext uri="{FF2B5EF4-FFF2-40B4-BE49-F238E27FC236}">
                <a16:creationId xmlns:a16="http://schemas.microsoft.com/office/drawing/2014/main" id="{2E37F9AB-12B9-7963-6737-2B5F5E37C32C}"/>
              </a:ext>
            </a:extLst>
          </p:cNvPr>
          <p:cNvSpPr txBox="1"/>
          <p:nvPr/>
        </p:nvSpPr>
        <p:spPr>
          <a:xfrm>
            <a:off x="423292" y="6077869"/>
            <a:ext cx="11249241" cy="446892"/>
          </a:xfrm>
          <a:prstGeom prst="rect">
            <a:avLst/>
          </a:prstGeom>
          <a:solidFill>
            <a:srgbClr val="0236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최적의 프로그램 편성표</a:t>
            </a:r>
            <a:r>
              <a:rPr lang="en-US" altLang="ko-KR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입점 희망 고객사 멘토링</a:t>
            </a:r>
            <a:r>
              <a:rPr lang="en-US" altLang="ko-KR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사업성 모의평가를 적용하여 고객사 유지 및 목표 매출 달성</a:t>
            </a:r>
          </a:p>
        </p:txBody>
      </p:sp>
      <p:sp>
        <p:nvSpPr>
          <p:cNvPr id="19" name="슬라이드 번호 개체 틀 2">
            <a:extLst>
              <a:ext uri="{FF2B5EF4-FFF2-40B4-BE49-F238E27FC236}">
                <a16:creationId xmlns:a16="http://schemas.microsoft.com/office/drawing/2014/main" id="{FB672E2A-F9DA-A889-A337-1569B617DFE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6208" y="649450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6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fld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06BE55-9E06-BA9D-78CC-66FD165DD393}"/>
              </a:ext>
            </a:extLst>
          </p:cNvPr>
          <p:cNvSpPr/>
          <p:nvPr/>
        </p:nvSpPr>
        <p:spPr>
          <a:xfrm>
            <a:off x="373022" y="2257796"/>
            <a:ext cx="3763180" cy="31123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kern="150" dirty="0">
              <a:solidFill>
                <a:schemeClr val="tx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Lohit Devanaga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3C5989-459A-52AB-C86B-B15905C25865}"/>
              </a:ext>
            </a:extLst>
          </p:cNvPr>
          <p:cNvSpPr txBox="1"/>
          <p:nvPr/>
        </p:nvSpPr>
        <p:spPr>
          <a:xfrm>
            <a:off x="457616" y="5432389"/>
            <a:ext cx="3994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kern="15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Lohit Devanagari"/>
              </a:rPr>
              <a:t>상품 수요를 최대로 만드는 최적의 프로그램 편성</a:t>
            </a:r>
            <a:r>
              <a:rPr lang="en-US" altLang="ko-KR" sz="1400" kern="15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ohit Devanagari"/>
              </a:rPr>
              <a:t> </a:t>
            </a:r>
            <a:endParaRPr lang="en-US" altLang="ko-KR" sz="1400" kern="15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Lohit Devanagari"/>
            </a:endParaRPr>
          </a:p>
        </p:txBody>
      </p:sp>
      <p:sp>
        <p:nvSpPr>
          <p:cNvPr id="4" name="Google Shape;91;p2">
            <a:extLst>
              <a:ext uri="{FF2B5EF4-FFF2-40B4-BE49-F238E27FC236}">
                <a16:creationId xmlns:a16="http://schemas.microsoft.com/office/drawing/2014/main" id="{58A8A6BF-3A59-5DFF-D44F-02E4CED05D70}"/>
              </a:ext>
            </a:extLst>
          </p:cNvPr>
          <p:cNvSpPr txBox="1"/>
          <p:nvPr/>
        </p:nvSpPr>
        <p:spPr>
          <a:xfrm>
            <a:off x="8033160" y="2373098"/>
            <a:ext cx="36589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ea typeface="나눔스퀘어_ac Bold" panose="020B0600000101010101" pitchFamily="50" charset="-127"/>
                <a:sym typeface="Malgun Gothic"/>
              </a:rPr>
              <a:t>사업성 모의평가 </a:t>
            </a:r>
            <a:endParaRPr lang="en-US" altLang="ko-KR" b="1" dirty="0">
              <a:solidFill>
                <a:schemeClr val="dk1"/>
              </a:solidFill>
              <a:ea typeface="나눔스퀘어_ac Bold" panose="020B0600000101010101" pitchFamily="50" charset="-127"/>
              <a:sym typeface="Malgun Gothic"/>
            </a:endParaRPr>
          </a:p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ea typeface="나눔스퀘어_ac Bold" panose="020B0600000101010101" pitchFamily="50" charset="-127"/>
                <a:sym typeface="Malgun Gothic"/>
              </a:rPr>
              <a:t>‘RE</a:t>
            </a:r>
            <a:r>
              <a:rPr lang="ko-KR" altLang="en-US" b="1" dirty="0">
                <a:solidFill>
                  <a:schemeClr val="dk1"/>
                </a:solidFill>
                <a:ea typeface="나눔스퀘어_ac Bold" panose="020B0600000101010101" pitchFamily="50" charset="-127"/>
                <a:sym typeface="Malgun Gothic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ea typeface="나눔스퀘어_ac Bold" panose="020B0600000101010101" pitchFamily="50" charset="-127"/>
                <a:sym typeface="Malgun Gothic"/>
              </a:rPr>
              <a:t>:</a:t>
            </a:r>
            <a:r>
              <a:rPr lang="ko-KR" altLang="en-US" b="1" dirty="0">
                <a:solidFill>
                  <a:schemeClr val="dk1"/>
                </a:solidFill>
                <a:ea typeface="나눔스퀘어_ac Bold" panose="020B0600000101010101" pitchFamily="50" charset="-127"/>
                <a:sym typeface="Malgun Gothic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ea typeface="나눔스퀘어_ac Bold" panose="020B0600000101010101" pitchFamily="50" charset="-127"/>
                <a:sym typeface="Malgun Gothic"/>
              </a:rPr>
              <a:t>UP’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F3068-014A-3523-3BED-1D0888BD1A9E}"/>
              </a:ext>
            </a:extLst>
          </p:cNvPr>
          <p:cNvSpPr txBox="1"/>
          <p:nvPr/>
        </p:nvSpPr>
        <p:spPr>
          <a:xfrm>
            <a:off x="8049056" y="2927483"/>
            <a:ext cx="3887222" cy="1353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판매량 예측모델 입점 심사 활용</a:t>
            </a:r>
            <a:endParaRPr lang="en-US" altLang="ko-KR" sz="1400" kern="150" dirty="0">
              <a:solidFill>
                <a:schemeClr val="tx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Lohit Devanagari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입점 제안 </a:t>
            </a:r>
            <a:r>
              <a:rPr lang="en-US" altLang="ko-KR" sz="1400" kern="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/ </a:t>
            </a:r>
            <a:r>
              <a:rPr lang="ko-KR" altLang="en-US" sz="1400" kern="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입점 고려 </a:t>
            </a:r>
            <a:r>
              <a:rPr lang="en-US" altLang="ko-KR" sz="1400" kern="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/ </a:t>
            </a:r>
            <a:r>
              <a:rPr lang="ko-KR" altLang="en-US" sz="1400" kern="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입점 반려로 분류</a:t>
            </a:r>
            <a:endParaRPr lang="en-US" altLang="ko-KR" sz="1400" kern="150" dirty="0">
              <a:solidFill>
                <a:schemeClr val="tx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Lohit Devanagari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150" dirty="0" err="1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입점고려는</a:t>
            </a:r>
            <a:r>
              <a:rPr lang="ko-KR" altLang="en-US" sz="1400" kern="15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 온라인스토어에서 먼저 사업성 검증</a:t>
            </a:r>
            <a:r>
              <a:rPr lang="en-US" altLang="ko-KR" sz="1400" kern="15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, </a:t>
            </a:r>
            <a:br>
              <a:rPr lang="en-US" altLang="ko-KR" sz="1400" kern="15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</a:br>
            <a:r>
              <a:rPr lang="ko-KR" altLang="en-US" sz="1400" kern="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일</a:t>
            </a:r>
            <a:r>
              <a:rPr lang="ko-KR" altLang="en-US" sz="1400" kern="15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정 판매량 달성 시 홈쇼핑으로 입점 제안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C520F6-1D16-A0F7-C14D-8DBEDCCE250C}"/>
              </a:ext>
            </a:extLst>
          </p:cNvPr>
          <p:cNvSpPr/>
          <p:nvPr/>
        </p:nvSpPr>
        <p:spPr>
          <a:xfrm>
            <a:off x="4330336" y="2257797"/>
            <a:ext cx="3476220" cy="31123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400" kern="150" dirty="0">
              <a:solidFill>
                <a:schemeClr val="tx1"/>
              </a:solidFill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7DCD51-558F-0890-61BB-F0D2FCD77930}"/>
              </a:ext>
            </a:extLst>
          </p:cNvPr>
          <p:cNvSpPr txBox="1"/>
          <p:nvPr/>
        </p:nvSpPr>
        <p:spPr>
          <a:xfrm>
            <a:off x="4412441" y="5430575"/>
            <a:ext cx="3441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kern="15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Lohit Devanagari"/>
              </a:rPr>
              <a:t>상품 카테고리별 정예 제작진 </a:t>
            </a:r>
            <a:r>
              <a:rPr lang="ko-KR" altLang="en-US" sz="1400" kern="15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Lohit Devanagari"/>
              </a:rPr>
              <a:t>매칭으로</a:t>
            </a:r>
            <a:r>
              <a:rPr lang="ko-KR" altLang="en-US" sz="1400" kern="15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Lohit Devanagari"/>
              </a:rPr>
              <a:t> 방송 </a:t>
            </a:r>
            <a:r>
              <a:rPr lang="ko-KR" altLang="en-US" sz="1400" kern="15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ohit Devanagari"/>
              </a:rPr>
              <a:t>전문성 강화</a:t>
            </a:r>
            <a:endParaRPr lang="ko-KR" altLang="en-US" sz="1400" kern="15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Lohit Devanagari"/>
            </a:endParaRPr>
          </a:p>
        </p:txBody>
      </p:sp>
      <p:sp>
        <p:nvSpPr>
          <p:cNvPr id="39" name="Google Shape;91;p2">
            <a:extLst>
              <a:ext uri="{FF2B5EF4-FFF2-40B4-BE49-F238E27FC236}">
                <a16:creationId xmlns:a16="http://schemas.microsoft.com/office/drawing/2014/main" id="{AD16B3C0-BEF6-8CCF-3B35-DFCC7C61BE81}"/>
              </a:ext>
            </a:extLst>
          </p:cNvPr>
          <p:cNvSpPr txBox="1"/>
          <p:nvPr/>
        </p:nvSpPr>
        <p:spPr>
          <a:xfrm>
            <a:off x="232804" y="2373098"/>
            <a:ext cx="402483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ea typeface="나눔스퀘어_ac Bold" panose="020B0600000101010101" pitchFamily="50" charset="-127"/>
                <a:sym typeface="Malgun Gothic"/>
              </a:rPr>
              <a:t>살아있는 편성표</a:t>
            </a:r>
            <a:r>
              <a:rPr lang="en-US" altLang="ko-KR" b="1" dirty="0">
                <a:solidFill>
                  <a:schemeClr val="dk1"/>
                </a:solidFill>
                <a:ea typeface="나눔스퀘어_ac Bold" panose="020B0600000101010101" pitchFamily="50" charset="-127"/>
                <a:sym typeface="Malgun Gothic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ea typeface="나눔스퀘어_ac Bold" panose="020B0600000101010101" pitchFamily="50" charset="-127"/>
                <a:sym typeface="Malgun Gothic"/>
              </a:rPr>
              <a:t>시청예약 서비스 </a:t>
            </a:r>
            <a:endParaRPr lang="en-US" altLang="ko-KR" b="1" dirty="0">
              <a:solidFill>
                <a:schemeClr val="dk1"/>
              </a:solidFill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77EED5-5B73-10CC-E4B0-D0A841E9793D}"/>
              </a:ext>
            </a:extLst>
          </p:cNvPr>
          <p:cNvSpPr txBox="1"/>
          <p:nvPr/>
        </p:nvSpPr>
        <p:spPr>
          <a:xfrm>
            <a:off x="385861" y="3078439"/>
            <a:ext cx="37867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kern="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데이터를 수집하여 시간대별 최적의 판매 카테고리 선정하고</a:t>
            </a:r>
            <a:r>
              <a:rPr lang="en-US" altLang="ko-KR" sz="1400" kern="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 </a:t>
            </a:r>
            <a:r>
              <a:rPr lang="ko-KR" altLang="en-US" sz="1400" kern="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프로그램 편성 시 활용함 </a:t>
            </a:r>
            <a:endParaRPr lang="en-US" altLang="ko-KR" sz="1400" kern="150" dirty="0">
              <a:latin typeface="나눔스퀘어_ac" panose="020B0600000101010101" pitchFamily="50" charset="-127"/>
              <a:ea typeface="나눔스퀘어_ac" panose="020B0600000101010101" pitchFamily="50" charset="-127"/>
              <a:cs typeface="Lohit Devanaga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kern="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자사 홈페이지 검색 서비스와 연계하여 특정 카테고리를 검색한 사용자들에게 관련 프로그램 예약 시청 정보 제공</a:t>
            </a:r>
            <a:endParaRPr lang="en-US" altLang="ko-KR" sz="1400" kern="150" dirty="0">
              <a:latin typeface="나눔스퀘어_ac" panose="020B0600000101010101" pitchFamily="50" charset="-127"/>
              <a:ea typeface="나눔스퀘어_ac" panose="020B0600000101010101" pitchFamily="50" charset="-127"/>
              <a:cs typeface="Lohit Devanaga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9DAED9-D636-FDB4-4C83-610E857F1221}"/>
              </a:ext>
            </a:extLst>
          </p:cNvPr>
          <p:cNvSpPr txBox="1"/>
          <p:nvPr/>
        </p:nvSpPr>
        <p:spPr>
          <a:xfrm>
            <a:off x="8162439" y="5419942"/>
            <a:ext cx="35799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kern="15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Lohit Devanagari"/>
              </a:rPr>
              <a:t>기존 고객사와의</a:t>
            </a:r>
            <a:r>
              <a:rPr lang="en-US" altLang="ko-KR" sz="1400" kern="15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Lohit Devanagari"/>
              </a:rPr>
              <a:t> </a:t>
            </a:r>
            <a:r>
              <a:rPr lang="ko-KR" altLang="en-US" sz="1400" kern="15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Lohit Devanagari"/>
              </a:rPr>
              <a:t>관계 강화 및 신규 고객사와의 계약에서 리스크 감소</a:t>
            </a:r>
            <a:r>
              <a:rPr lang="en-US" altLang="ko-KR" sz="1400" kern="15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Lohit Devanagari"/>
              </a:rPr>
              <a:t>, </a:t>
            </a:r>
            <a:r>
              <a:rPr lang="ko-KR" altLang="en-US" sz="1400" kern="15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Lohit Devanagari"/>
              </a:rPr>
              <a:t>장기적 신뢰 형성</a:t>
            </a:r>
          </a:p>
        </p:txBody>
      </p:sp>
      <p:sp>
        <p:nvSpPr>
          <p:cNvPr id="26" name="Google Shape;91;p2">
            <a:extLst>
              <a:ext uri="{FF2B5EF4-FFF2-40B4-BE49-F238E27FC236}">
                <a16:creationId xmlns:a16="http://schemas.microsoft.com/office/drawing/2014/main" id="{7EB042D3-833A-713A-A51F-399FE508A028}"/>
              </a:ext>
            </a:extLst>
          </p:cNvPr>
          <p:cNvSpPr txBox="1"/>
          <p:nvPr/>
        </p:nvSpPr>
        <p:spPr>
          <a:xfrm>
            <a:off x="316789" y="770648"/>
            <a:ext cx="116026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236A4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최적의 프로그램 편성과 제작진 조합을 통해 기존 고객사와의 관계를 강화하고 신규 고객사를 유치함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endParaRPr lang="ko-KR" altLang="en-US" sz="1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C4414A-5452-9225-57F0-867F549CA8CB}"/>
              </a:ext>
            </a:extLst>
          </p:cNvPr>
          <p:cNvSpPr txBox="1"/>
          <p:nvPr/>
        </p:nvSpPr>
        <p:spPr>
          <a:xfrm>
            <a:off x="4366755" y="3031716"/>
            <a:ext cx="388722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kern="15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TV</a:t>
            </a:r>
            <a:r>
              <a:rPr lang="ko-KR" altLang="en-US" sz="1400" kern="15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홈쇼핑 입점 희망 고객사와 </a:t>
            </a:r>
            <a:r>
              <a:rPr lang="ko-KR" altLang="en-US" sz="1400" kern="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제작진</a:t>
            </a:r>
            <a:r>
              <a:rPr lang="en-US" altLang="ko-KR" sz="1400" kern="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(</a:t>
            </a:r>
            <a:r>
              <a:rPr lang="ko-KR" altLang="en-US" sz="1400" kern="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팀</a:t>
            </a:r>
            <a:r>
              <a:rPr lang="en-US" altLang="ko-KR" sz="1400" kern="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)</a:t>
            </a:r>
            <a:r>
              <a:rPr lang="ko-KR" altLang="en-US" sz="1400" kern="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 간</a:t>
            </a:r>
            <a:br>
              <a:rPr lang="en-US" altLang="ko-KR" sz="1400" kern="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</a:br>
            <a:r>
              <a:rPr lang="en-US" altLang="ko-KR" sz="1400" kern="15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1:1 </a:t>
            </a:r>
            <a:r>
              <a:rPr lang="ko-KR" altLang="en-US" sz="1400" kern="15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미팅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kern="15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카테고리별 우수 </a:t>
            </a:r>
            <a:r>
              <a:rPr lang="en-US" altLang="ko-KR" sz="1400" kern="15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MD</a:t>
            </a:r>
            <a:r>
              <a:rPr lang="ko-KR" altLang="en-US" sz="1400" kern="15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와 </a:t>
            </a:r>
            <a:r>
              <a:rPr lang="ko-KR" altLang="en-US" sz="1400" kern="150" dirty="0" err="1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쇼호스트가</a:t>
            </a:r>
            <a:r>
              <a:rPr lang="ko-KR" altLang="en-US" sz="1400" kern="15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 상품 특성</a:t>
            </a:r>
            <a:br>
              <a:rPr lang="en-US" altLang="ko-KR" sz="1400" kern="15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</a:br>
            <a:r>
              <a:rPr lang="ko-KR" altLang="en-US" sz="1400" kern="15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파악 및 영업 마케팅 노하우 전수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kern="15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Lohit Devanagari"/>
              </a:rPr>
              <a:t>멘토링 참여 고객사 입점 심사 시 가점 부여</a:t>
            </a:r>
          </a:p>
        </p:txBody>
      </p:sp>
      <p:sp>
        <p:nvSpPr>
          <p:cNvPr id="31" name="Google Shape;91;p2">
            <a:extLst>
              <a:ext uri="{FF2B5EF4-FFF2-40B4-BE49-F238E27FC236}">
                <a16:creationId xmlns:a16="http://schemas.microsoft.com/office/drawing/2014/main" id="{018BDA44-E3FF-CE15-DEFF-B5F01019A95A}"/>
              </a:ext>
            </a:extLst>
          </p:cNvPr>
          <p:cNvSpPr txBox="1"/>
          <p:nvPr/>
        </p:nvSpPr>
        <p:spPr>
          <a:xfrm>
            <a:off x="4067398" y="2373098"/>
            <a:ext cx="402483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ea typeface="나눔스퀘어_ac Bold" panose="020B0600000101010101" pitchFamily="50" charset="-127"/>
                <a:sym typeface="Malgun Gothic"/>
              </a:rPr>
              <a:t>입점 희망 고객사 멘토링</a:t>
            </a:r>
            <a:endParaRPr lang="en-US" altLang="ko-KR" b="1" dirty="0">
              <a:solidFill>
                <a:schemeClr val="dk1"/>
              </a:solidFill>
              <a:ea typeface="나눔스퀘어_ac Bold" panose="020B0600000101010101" pitchFamily="50" charset="-127"/>
              <a:sym typeface="Malgun Gothic"/>
            </a:endParaRPr>
          </a:p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ea typeface="나눔스퀘어_ac Bold" panose="020B0600000101010101" pitchFamily="50" charset="-127"/>
                <a:sym typeface="Malgun Gothic"/>
              </a:rPr>
              <a:t>‘</a:t>
            </a:r>
            <a:r>
              <a:rPr lang="ko-KR" altLang="en-US" b="1" dirty="0">
                <a:solidFill>
                  <a:schemeClr val="dk1"/>
                </a:solidFill>
                <a:ea typeface="나눔스퀘어_ac Bold" panose="020B0600000101010101" pitchFamily="50" charset="-127"/>
                <a:sym typeface="Malgun Gothic"/>
              </a:rPr>
              <a:t>그들이 온다</a:t>
            </a:r>
            <a:r>
              <a:rPr lang="en-US" altLang="ko-KR" b="1" dirty="0">
                <a:solidFill>
                  <a:schemeClr val="dk1"/>
                </a:solidFill>
                <a:ea typeface="나눔스퀘어_ac Bold" panose="020B0600000101010101" pitchFamily="50" charset="-127"/>
                <a:sym typeface="Malgun Gothic"/>
              </a:rPr>
              <a:t>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E7E5F0-1DA7-9309-BA94-06CAAE07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28" y="4485125"/>
            <a:ext cx="757954" cy="7579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C40BB5-33D1-6B7A-53BA-CCC5CF19B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77" y="4416902"/>
            <a:ext cx="827099" cy="8270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F2A30E-408B-E2EB-2CCC-19529A3F7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036" y="4414409"/>
            <a:ext cx="779067" cy="779067"/>
          </a:xfrm>
          <a:prstGeom prst="rect">
            <a:avLst/>
          </a:prstGeom>
        </p:spPr>
      </p:pic>
      <p:sp>
        <p:nvSpPr>
          <p:cNvPr id="35" name="Google Shape;91;p2">
            <a:extLst>
              <a:ext uri="{FF2B5EF4-FFF2-40B4-BE49-F238E27FC236}">
                <a16:creationId xmlns:a16="http://schemas.microsoft.com/office/drawing/2014/main" id="{E62508F3-72F3-A534-02BE-275CAA0FC5CF}"/>
              </a:ext>
            </a:extLst>
          </p:cNvPr>
          <p:cNvSpPr txBox="1"/>
          <p:nvPr/>
        </p:nvSpPr>
        <p:spPr>
          <a:xfrm>
            <a:off x="1298506" y="1355308"/>
            <a:ext cx="250554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6A4"/>
              </a:buClr>
              <a:buSzTx/>
              <a:tabLst/>
              <a:defRPr/>
            </a:pPr>
            <a:r>
              <a:rPr lang="ko-KR" altLang="en-US" sz="16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수요예측모델을 통해 목표와 실제 금액 차이 최소화</a:t>
            </a:r>
            <a:endParaRPr lang="en-US" altLang="ko-KR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6" name="Google Shape;91;p2">
            <a:extLst>
              <a:ext uri="{FF2B5EF4-FFF2-40B4-BE49-F238E27FC236}">
                <a16:creationId xmlns:a16="http://schemas.microsoft.com/office/drawing/2014/main" id="{BD7B81DB-C017-2EE9-B93B-0E2D77648E23}"/>
              </a:ext>
            </a:extLst>
          </p:cNvPr>
          <p:cNvSpPr txBox="1"/>
          <p:nvPr/>
        </p:nvSpPr>
        <p:spPr>
          <a:xfrm>
            <a:off x="8520363" y="1183028"/>
            <a:ext cx="271824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6A4"/>
              </a:buClr>
              <a:buSzTx/>
              <a:tabLst/>
              <a:defRPr/>
            </a:pPr>
            <a:r>
              <a:rPr lang="en-US" altLang="ko-KR" sz="54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160%</a:t>
            </a:r>
          </a:p>
        </p:txBody>
      </p:sp>
      <p:sp>
        <p:nvSpPr>
          <p:cNvPr id="37" name="Google Shape;91;p2">
            <a:extLst>
              <a:ext uri="{FF2B5EF4-FFF2-40B4-BE49-F238E27FC236}">
                <a16:creationId xmlns:a16="http://schemas.microsoft.com/office/drawing/2014/main" id="{34866988-E2A5-BBE8-B90E-B2ADB61B1A21}"/>
              </a:ext>
            </a:extLst>
          </p:cNvPr>
          <p:cNvSpPr txBox="1"/>
          <p:nvPr/>
        </p:nvSpPr>
        <p:spPr>
          <a:xfrm>
            <a:off x="3589099" y="1184871"/>
            <a:ext cx="185659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6A4"/>
              </a:buClr>
              <a:buSzTx/>
              <a:tabLst/>
              <a:defRPr/>
            </a:pPr>
            <a:r>
              <a:rPr lang="en-US" altLang="ko-KR" sz="5400" dirty="0">
                <a:solidFill>
                  <a:schemeClr val="accent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30</a:t>
            </a:r>
            <a:r>
              <a:rPr lang="ko-KR" altLang="en-US" sz="5400" dirty="0">
                <a:solidFill>
                  <a:schemeClr val="accent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억 </a:t>
            </a:r>
            <a:endParaRPr lang="en-US" altLang="ko-KR" sz="5400" dirty="0">
              <a:solidFill>
                <a:schemeClr val="accent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8" name="Google Shape;91;p2">
            <a:extLst>
              <a:ext uri="{FF2B5EF4-FFF2-40B4-BE49-F238E27FC236}">
                <a16:creationId xmlns:a16="http://schemas.microsoft.com/office/drawing/2014/main" id="{BE4F86DD-5A6C-833E-B5B8-1038F5300828}"/>
              </a:ext>
            </a:extLst>
          </p:cNvPr>
          <p:cNvSpPr txBox="1"/>
          <p:nvPr/>
        </p:nvSpPr>
        <p:spPr>
          <a:xfrm>
            <a:off x="6059488" y="1355308"/>
            <a:ext cx="285304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6A4"/>
              </a:buClr>
              <a:buSzTx/>
              <a:tabLst/>
              <a:defRPr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제작진 조합을 통해 전체 제작진의 목표달성여부 증가</a:t>
            </a:r>
            <a:endParaRPr lang="en-US" altLang="ko-KR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4217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1;p2">
            <a:extLst>
              <a:ext uri="{FF2B5EF4-FFF2-40B4-BE49-F238E27FC236}">
                <a16:creationId xmlns:a16="http://schemas.microsoft.com/office/drawing/2014/main" id="{B0E2151A-7065-6ED2-F6A2-984049B3C634}"/>
              </a:ext>
            </a:extLst>
          </p:cNvPr>
          <p:cNvSpPr txBox="1"/>
          <p:nvPr/>
        </p:nvSpPr>
        <p:spPr>
          <a:xfrm>
            <a:off x="525957" y="1323056"/>
            <a:ext cx="5615855" cy="36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236A4"/>
              </a:buClr>
            </a:pPr>
            <a:endParaRPr lang="ko-KR" altLang="en-US" sz="1800" b="1" spc="-1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예측 프로그램 시연 2배속">
            <a:hlinkClick r:id="" action="ppaction://media"/>
            <a:extLst>
              <a:ext uri="{FF2B5EF4-FFF2-40B4-BE49-F238E27FC236}">
                <a16:creationId xmlns:a16="http://schemas.microsoft.com/office/drawing/2014/main" id="{1C24BBEE-A26F-ABE9-A349-3C2AF164C6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5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CE67C3-466B-7A89-DC15-4CE66E525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5" t="5824" r="4528" b="5739"/>
          <a:stretch/>
        </p:blipFill>
        <p:spPr>
          <a:xfrm>
            <a:off x="4341792" y="2580641"/>
            <a:ext cx="3278208" cy="2174240"/>
          </a:xfrm>
          <a:prstGeom prst="rect">
            <a:avLst/>
          </a:prstGeom>
        </p:spPr>
      </p:pic>
      <p:sp>
        <p:nvSpPr>
          <p:cNvPr id="7" name="Google Shape;85;p1">
            <a:extLst>
              <a:ext uri="{FF2B5EF4-FFF2-40B4-BE49-F238E27FC236}">
                <a16:creationId xmlns:a16="http://schemas.microsoft.com/office/drawing/2014/main" id="{14F195B8-DD95-9261-73B5-551953301DCE}"/>
              </a:ext>
            </a:extLst>
          </p:cNvPr>
          <p:cNvSpPr txBox="1"/>
          <p:nvPr/>
        </p:nvSpPr>
        <p:spPr>
          <a:xfrm>
            <a:off x="101565" y="196264"/>
            <a:ext cx="43398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i="0" u="none" strike="noStrike" cap="none" spc="-150" dirty="0">
                <a:solidFill>
                  <a:srgbClr val="1559E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Part 6</a:t>
            </a:r>
            <a:r>
              <a:rPr lang="ko-KR" altLang="en-US" sz="3200" i="0" u="none" strike="noStrike" cap="none" spc="-150" dirty="0">
                <a:solidFill>
                  <a:srgbClr val="0236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  </a:t>
            </a:r>
            <a:r>
              <a:rPr lang="en-US" altLang="ko-KR" sz="3200" i="0" u="none" strike="noStrike" cap="none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Learned Lessons</a:t>
            </a:r>
            <a:endParaRPr lang="ko-KR" altLang="en-US" sz="3200" i="0" u="none" strike="noStrike" cap="none" spc="-1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92E7D794-997C-22BD-EBFD-9C0DF4401560}"/>
              </a:ext>
            </a:extLst>
          </p:cNvPr>
          <p:cNvSpPr/>
          <p:nvPr/>
        </p:nvSpPr>
        <p:spPr>
          <a:xfrm>
            <a:off x="8085258" y="1999304"/>
            <a:ext cx="3853404" cy="1537646"/>
          </a:xfrm>
          <a:prstGeom prst="wedgeRoundRectCallout">
            <a:avLst>
              <a:gd name="adj1" fmla="val -71000"/>
              <a:gd name="adj2" fmla="val 3851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파이썬으로</a:t>
            </a: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뭔가를 하지 못해 아쉬웠고</a:t>
            </a:r>
            <a:endParaRPr lang="en-US" altLang="ko-KR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공부하고 </a:t>
            </a:r>
            <a:r>
              <a:rPr lang="ko-KR" altLang="en-US" sz="15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싶어졌습니다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 색감은 </a:t>
            </a:r>
            <a:r>
              <a:rPr lang="ko-KR" altLang="en-US" sz="15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파이썬이</a:t>
            </a: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낫고</a:t>
            </a:r>
            <a:endParaRPr lang="en-US" altLang="ko-KR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 디자인은 엑셀이 낫습니다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성장하는 감자가 되겠습니다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 조원들 다들 </a:t>
            </a:r>
            <a:r>
              <a:rPr lang="ko-KR" altLang="en-US" sz="15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대다냉</a:t>
            </a:r>
            <a:endParaRPr lang="en-US" altLang="ko-KR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C3B6D25F-9D9E-551A-1272-BD66F45D3417}"/>
              </a:ext>
            </a:extLst>
          </p:cNvPr>
          <p:cNvSpPr/>
          <p:nvPr/>
        </p:nvSpPr>
        <p:spPr>
          <a:xfrm>
            <a:off x="2753360" y="837465"/>
            <a:ext cx="5317207" cy="1503340"/>
          </a:xfrm>
          <a:prstGeom prst="wedgeRoundRectCallout">
            <a:avLst>
              <a:gd name="adj1" fmla="val 15685"/>
              <a:gd name="adj2" fmla="val 6988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다룰 줄 아는 조원들의 간단한 부탁을 들어줄 실력도 없었습니다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groupby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loc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등을 사용하여 데이터를 나누는 일 조차도 어려울 정도라서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엑셀로 최대한 확인하는 저의 모습을 보고 파이썬 주간에는 잘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배워놓겠다고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다짐했습니다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 조 고맙다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C357F3DA-DD81-2E9A-A7FA-E5C201B63C8A}"/>
              </a:ext>
            </a:extLst>
          </p:cNvPr>
          <p:cNvSpPr/>
          <p:nvPr/>
        </p:nvSpPr>
        <p:spPr>
          <a:xfrm>
            <a:off x="88547" y="2430250"/>
            <a:ext cx="4106742" cy="1623589"/>
          </a:xfrm>
          <a:prstGeom prst="wedgeRoundRectCallout">
            <a:avLst>
              <a:gd name="adj1" fmla="val 76697"/>
              <a:gd name="adj2" fmla="val 85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분석의 방향성을 팀을 대표해 설정하는 역할을 처음 해봐서 갈피도 잘 못 잡고 효율적인 길을 찾기 어려웠습니다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그럼에도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불평불만없이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제가 하자고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하는것을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끝까지 해준 팀원들에게 너무 고맙습니다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84C5F81D-9DE7-6A32-931B-FA58EA031733}"/>
              </a:ext>
            </a:extLst>
          </p:cNvPr>
          <p:cNvSpPr/>
          <p:nvPr/>
        </p:nvSpPr>
        <p:spPr>
          <a:xfrm>
            <a:off x="78387" y="4171756"/>
            <a:ext cx="4106742" cy="2046164"/>
          </a:xfrm>
          <a:prstGeom prst="wedgeRoundRectCallout">
            <a:avLst>
              <a:gd name="adj1" fmla="val 63090"/>
              <a:gd name="adj2" fmla="val -5178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프로젝트를 하는 기간동안 매일 늦게 들어가느라 힘들었지만 새로운 것을 배우고 활용해볼 수 있어서 재밌는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시간이였습니다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매번 다 같이 늦게 남아서 고생했던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A3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 모두 고맙고 인공지능 기간에도 같이 힘내서 좋은 결과 만들었음 좋겠습니다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A3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화이팅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~~~</a:t>
            </a: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1C2E327F-9DA7-CDEC-931B-A33CAF64670F}"/>
              </a:ext>
            </a:extLst>
          </p:cNvPr>
          <p:cNvSpPr/>
          <p:nvPr/>
        </p:nvSpPr>
        <p:spPr>
          <a:xfrm>
            <a:off x="4265034" y="4754881"/>
            <a:ext cx="4106742" cy="2046164"/>
          </a:xfrm>
          <a:prstGeom prst="wedgeRoundRectCallout">
            <a:avLst>
              <a:gd name="adj1" fmla="val -9893"/>
              <a:gd name="adj2" fmla="val -5972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인간이 잠을 자지 않고도 생명을 유지할 수 있다는 것을 </a:t>
            </a:r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깨달았습니다</a:t>
            </a:r>
            <a:r>
              <a: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생각보다 튼튼합니다</a:t>
            </a:r>
            <a:r>
              <a: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 </a:t>
            </a:r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단순히 수학적인 분석 기법을 배우고 실행하는 것만이 아닌</a:t>
            </a:r>
            <a:r>
              <a: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비즈니스적인</a:t>
            </a:r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틀 안에서 사람과 사람의 효율적인 소통을 위해 분석 내용을 녹여내는 과정이 흥미로웠습니다</a:t>
            </a:r>
            <a:r>
              <a: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막막하다고 느껴지는 상황마다 서로 힘을 모아 하나하나 해결해간 조원들 모두가 대단하다고 생각합니다 남은 기간 잘 해냈으면 좋겠습니다</a:t>
            </a:r>
            <a:r>
              <a: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 </a:t>
            </a:r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감사합니다</a:t>
            </a:r>
            <a:r>
              <a: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56E84640-2E4D-1E8F-9B31-E044C84DAE6C}"/>
              </a:ext>
            </a:extLst>
          </p:cNvPr>
          <p:cNvSpPr/>
          <p:nvPr/>
        </p:nvSpPr>
        <p:spPr>
          <a:xfrm>
            <a:off x="8453056" y="3637281"/>
            <a:ext cx="3566886" cy="1537646"/>
          </a:xfrm>
          <a:prstGeom prst="wedgeRoundRectCallout">
            <a:avLst>
              <a:gd name="adj1" fmla="val -78256"/>
              <a:gd name="adj2" fmla="val 545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저는 제가 덜 자도 사는 인간인 줄 알았는데 그게 아니라는 걸 깨닫게 되는 프로젝트였습니다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그럼에도 결과를 향해 모두가 같은 마음으로  나아가서 든든했습니다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감사합니다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ADAAFF-778B-937F-80C3-313CB035EAA6}"/>
              </a:ext>
            </a:extLst>
          </p:cNvPr>
          <p:cNvSpPr txBox="1"/>
          <p:nvPr/>
        </p:nvSpPr>
        <p:spPr>
          <a:xfrm>
            <a:off x="2093403" y="967752"/>
            <a:ext cx="82889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윤기성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C22D6C-C434-3944-07AC-4035A79A9859}"/>
              </a:ext>
            </a:extLst>
          </p:cNvPr>
          <p:cNvSpPr txBox="1"/>
          <p:nvPr/>
        </p:nvSpPr>
        <p:spPr>
          <a:xfrm>
            <a:off x="10877386" y="1683073"/>
            <a:ext cx="82889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이아정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62AE0-CB82-4ACE-6C0F-8E3741831523}"/>
              </a:ext>
            </a:extLst>
          </p:cNvPr>
          <p:cNvSpPr txBox="1"/>
          <p:nvPr/>
        </p:nvSpPr>
        <p:spPr>
          <a:xfrm>
            <a:off x="10795162" y="4990261"/>
            <a:ext cx="82889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이다영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2100C3-01B5-70FF-7F6D-6C692124DDDD}"/>
              </a:ext>
            </a:extLst>
          </p:cNvPr>
          <p:cNvSpPr txBox="1"/>
          <p:nvPr/>
        </p:nvSpPr>
        <p:spPr>
          <a:xfrm>
            <a:off x="561941" y="2200862"/>
            <a:ext cx="8288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이유민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3F4D21-434A-A9DB-AB71-8AFC4CF8D4A8}"/>
              </a:ext>
            </a:extLst>
          </p:cNvPr>
          <p:cNvSpPr txBox="1"/>
          <p:nvPr/>
        </p:nvSpPr>
        <p:spPr>
          <a:xfrm>
            <a:off x="311641" y="5979779"/>
            <a:ext cx="828896" cy="369332"/>
          </a:xfrm>
          <a:prstGeom prst="rect">
            <a:avLst/>
          </a:prstGeom>
          <a:solidFill>
            <a:srgbClr val="00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이광열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CC1DC1-1881-74AF-25C4-84E019F23B53}"/>
              </a:ext>
            </a:extLst>
          </p:cNvPr>
          <p:cNvSpPr txBox="1"/>
          <p:nvPr/>
        </p:nvSpPr>
        <p:spPr>
          <a:xfrm>
            <a:off x="7598245" y="6457577"/>
            <a:ext cx="828896" cy="369332"/>
          </a:xfrm>
          <a:prstGeom prst="rect">
            <a:avLst/>
          </a:prstGeom>
          <a:solidFill>
            <a:srgbClr val="D8288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이후현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2366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;p1">
            <a:extLst>
              <a:ext uri="{FF2B5EF4-FFF2-40B4-BE49-F238E27FC236}">
                <a16:creationId xmlns:a16="http://schemas.microsoft.com/office/drawing/2014/main" id="{BE001192-BF44-D8A1-4D9C-2BD00CA5FA5C}"/>
              </a:ext>
            </a:extLst>
          </p:cNvPr>
          <p:cNvSpPr txBox="1"/>
          <p:nvPr/>
        </p:nvSpPr>
        <p:spPr>
          <a:xfrm>
            <a:off x="426578" y="3152249"/>
            <a:ext cx="11265819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0" i="0" u="none" strike="noStrike" cap="none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감사합니다</a:t>
            </a:r>
            <a:endParaRPr sz="4400" b="0" i="0" u="none" strike="noStrike" cap="none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13783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/>
          <p:nvPr/>
        </p:nvSpPr>
        <p:spPr>
          <a:xfrm>
            <a:off x="528303" y="567673"/>
            <a:ext cx="2340000" cy="162895"/>
          </a:xfrm>
          <a:prstGeom prst="rect">
            <a:avLst/>
          </a:prstGeom>
          <a:solidFill>
            <a:srgbClr val="2E6BEB">
              <a:alpha val="496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Malgun Gothic"/>
              <a:ea typeface="Malgun Gothic"/>
              <a:sym typeface="Malgun Gothic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91F88F2-1879-5A57-BF28-10AD484BC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" r="667" b="5620"/>
          <a:stretch/>
        </p:blipFill>
        <p:spPr bwMode="auto">
          <a:xfrm>
            <a:off x="-40640" y="806715"/>
            <a:ext cx="12192000" cy="605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Google Shape;158;p4"/>
          <p:cNvSpPr txBox="1"/>
          <p:nvPr/>
        </p:nvSpPr>
        <p:spPr>
          <a:xfrm>
            <a:off x="455116" y="283494"/>
            <a:ext cx="246574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잠재원인 도출</a:t>
            </a:r>
            <a:endParaRPr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0F9B9D4-2D6C-4D1F-C9CE-6EB015F0EEA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6208" y="645785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600" smtClean="0"/>
              <a:t>14</a:t>
            </a:fld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690848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/>
          <p:nvPr/>
        </p:nvSpPr>
        <p:spPr>
          <a:xfrm>
            <a:off x="528303" y="567673"/>
            <a:ext cx="3420000" cy="162900"/>
          </a:xfrm>
          <a:prstGeom prst="rect">
            <a:avLst/>
          </a:prstGeom>
          <a:solidFill>
            <a:srgbClr val="2E6BEB">
              <a:alpha val="496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455116" y="283494"/>
            <a:ext cx="354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잠재원인 우선순위화</a:t>
            </a:r>
            <a:endParaRPr dirty="0"/>
          </a:p>
        </p:txBody>
      </p:sp>
      <p:graphicFrame>
        <p:nvGraphicFramePr>
          <p:cNvPr id="166" name="Google Shape;166;p5"/>
          <p:cNvGraphicFramePr/>
          <p:nvPr/>
        </p:nvGraphicFramePr>
        <p:xfrm>
          <a:off x="528303" y="1039075"/>
          <a:ext cx="10751128" cy="495390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140932">
                  <a:extLst>
                    <a:ext uri="{9D8B030D-6E8A-4147-A177-3AD203B41FA5}">
                      <a16:colId xmlns:a16="http://schemas.microsoft.com/office/drawing/2014/main" val="887309434"/>
                    </a:ext>
                  </a:extLst>
                </a:gridCol>
                <a:gridCol w="354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3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466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/>
                        <a:t>카테고리</a:t>
                      </a:r>
                      <a:endParaRPr sz="1800" dirty="0"/>
                    </a:p>
                  </a:txBody>
                  <a:tcPr marL="91450" marR="91450" marT="45725" marB="45725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잠재원인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중요도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분석가능성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합계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선정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23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67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PLACE</a:t>
                      </a:r>
                    </a:p>
                  </a:txBody>
                  <a:tcPr marL="91450" marR="91450" marT="45725" marB="45725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휴일/기념일 수요 예측 실패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3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9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12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 err="1"/>
                        <a:t>O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670">
                <a:tc v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PLACE</a:t>
                      </a: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계절별 수요 변화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18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O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67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PEOPLE</a:t>
                      </a:r>
                    </a:p>
                  </a:txBody>
                  <a:tcPr marL="91450" marR="91450" marT="45725" marB="45725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시청자 감소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9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3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12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 err="1"/>
                        <a:t>O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670">
                <a:tc v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PEOPLE</a:t>
                      </a: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연령/성별 편향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18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O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67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/>
                        <a:t>PROMOTION</a:t>
                      </a:r>
                    </a:p>
                  </a:txBody>
                  <a:tcPr marL="91450" marR="91450" marT="45725" marB="45725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인기 </a:t>
                      </a:r>
                      <a:r>
                        <a:rPr lang="ko-KR" sz="1800" u="none" strike="noStrike" cap="none" dirty="0" err="1"/>
                        <a:t>쇼호스트</a:t>
                      </a:r>
                      <a:r>
                        <a:rPr lang="ko-KR" sz="1800" u="none" strike="noStrike" cap="none" dirty="0"/>
                        <a:t> 출연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3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3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6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670">
                <a:tc v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/>
                        <a:t>PROMOTION</a:t>
                      </a: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PD 기획력 부족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3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12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O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670">
                <a:tc v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/>
                        <a:t>PROMOTION</a:t>
                      </a: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MD 상품 선정 실패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3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670">
                <a:tc v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/>
                        <a:t>PROMOTION</a:t>
                      </a: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고객대응 불친절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3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4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2670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PRODUCT</a:t>
                      </a:r>
                    </a:p>
                  </a:txBody>
                  <a:tcPr marL="91450" marR="91450" marT="45725" marB="45725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/>
                        <a:t>고객 니즈 예측</a:t>
                      </a:r>
                      <a:r>
                        <a:rPr lang="ko-KR" sz="1800" u="none" strike="noStrike" cap="none" dirty="0"/>
                        <a:t> 실패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9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3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12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O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2670">
                <a:tc v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PRODUCT</a:t>
                      </a: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배송 지연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2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2670">
                <a:tc v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PRODUCT</a:t>
                      </a: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불량 재고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2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547826942"/>
                  </a:ext>
                </a:extLst>
              </a:tr>
              <a:tr h="3226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PRICE</a:t>
                      </a:r>
                      <a:endParaRPr sz="1600" dirty="0"/>
                    </a:p>
                  </a:txBody>
                  <a:tcPr marL="91450" marR="91450" marT="45725" marB="45725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수수료 감소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1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2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2859199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F5FF6-79AC-5F38-BC19-2A2B4ECDD05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6208" y="645785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600" smtClean="0"/>
              <a:t>15</a:t>
            </a:fld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822280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;p5">
            <a:extLst>
              <a:ext uri="{FF2B5EF4-FFF2-40B4-BE49-F238E27FC236}">
                <a16:creationId xmlns:a16="http://schemas.microsoft.com/office/drawing/2014/main" id="{03A0E71C-31F5-7CC7-4721-E3B008970553}"/>
              </a:ext>
            </a:extLst>
          </p:cNvPr>
          <p:cNvSpPr/>
          <p:nvPr/>
        </p:nvSpPr>
        <p:spPr>
          <a:xfrm>
            <a:off x="528303" y="567672"/>
            <a:ext cx="1564448" cy="184123"/>
          </a:xfrm>
          <a:prstGeom prst="rect">
            <a:avLst/>
          </a:prstGeom>
          <a:solidFill>
            <a:srgbClr val="2580F1">
              <a:alpha val="496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Malgun Gothic"/>
              <a:ea typeface="Malgun Gothic"/>
              <a:sym typeface="Malgun Gothic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F5CE473-7E56-C6B2-55AD-727952C5D25B}"/>
              </a:ext>
            </a:extLst>
          </p:cNvPr>
          <p:cNvGraphicFramePr>
            <a:graphicFrameLocks noGrp="1"/>
          </p:cNvGraphicFramePr>
          <p:nvPr/>
        </p:nvGraphicFramePr>
        <p:xfrm>
          <a:off x="455116" y="1052513"/>
          <a:ext cx="11115058" cy="5053691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432276">
                  <a:extLst>
                    <a:ext uri="{9D8B030D-6E8A-4147-A177-3AD203B41FA5}">
                      <a16:colId xmlns:a16="http://schemas.microsoft.com/office/drawing/2014/main" val="3010805907"/>
                    </a:ext>
                  </a:extLst>
                </a:gridCol>
                <a:gridCol w="3550851">
                  <a:extLst>
                    <a:ext uri="{9D8B030D-6E8A-4147-A177-3AD203B41FA5}">
                      <a16:colId xmlns:a16="http://schemas.microsoft.com/office/drawing/2014/main" val="3191365984"/>
                    </a:ext>
                  </a:extLst>
                </a:gridCol>
                <a:gridCol w="4222230">
                  <a:extLst>
                    <a:ext uri="{9D8B030D-6E8A-4147-A177-3AD203B41FA5}">
                      <a16:colId xmlns:a16="http://schemas.microsoft.com/office/drawing/2014/main" val="3994976032"/>
                    </a:ext>
                  </a:extLst>
                </a:gridCol>
                <a:gridCol w="1909701">
                  <a:extLst>
                    <a:ext uri="{9D8B030D-6E8A-4147-A177-3AD203B41FA5}">
                      <a16:colId xmlns:a16="http://schemas.microsoft.com/office/drawing/2014/main" val="2771727311"/>
                    </a:ext>
                  </a:extLst>
                </a:gridCol>
              </a:tblGrid>
              <a:tr h="338124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카테고리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잠재원인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조사대상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8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자료출처</a:t>
                      </a:r>
                      <a:endParaRPr lang="ko-KR" altLang="en-US" sz="18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392555"/>
                  </a:ext>
                </a:extLst>
              </a:tr>
              <a:tr h="338124">
                <a:tc rowSpan="3"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people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시청자 감소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연</a:t>
                      </a:r>
                      <a:r>
                        <a:rPr lang="en-US" altLang="ko-KR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월</a:t>
                      </a:r>
                      <a:r>
                        <a:rPr lang="en-US" altLang="ko-KR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주 별 홈쇼핑 시청자수 데이터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영업 </a:t>
                      </a: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DB </a:t>
                      </a: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활용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20472612"/>
                  </a:ext>
                </a:extLst>
              </a:tr>
              <a:tr h="338124">
                <a:tc vMerge="1"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people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연령 편향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구매고객 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영업 </a:t>
                      </a: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DB </a:t>
                      </a: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활용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22799016"/>
                  </a:ext>
                </a:extLst>
              </a:tr>
              <a:tr h="338124">
                <a:tc vMerge="1"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people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성별 편향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구매고객 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영업 </a:t>
                      </a: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DB </a:t>
                      </a: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활용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63952377"/>
                  </a:ext>
                </a:extLst>
              </a:tr>
              <a:tr h="338124">
                <a:tc rowSpan="2"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place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계절별 수요 변화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분기별 판매상품 데이터 및 순위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영업 </a:t>
                      </a: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DB </a:t>
                      </a: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활용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13121709"/>
                  </a:ext>
                </a:extLst>
              </a:tr>
              <a:tr h="338124">
                <a:tc vMerge="1"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place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휴일</a:t>
                      </a:r>
                      <a:r>
                        <a:rPr lang="en-US" altLang="ko-KR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기념일 수요 예측 실패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휴일</a:t>
                      </a:r>
                      <a:r>
                        <a:rPr lang="en-US" altLang="ko-KR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기념일 판매 정보 데이터 및 방송 편성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영업 </a:t>
                      </a: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DB </a:t>
                      </a: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활용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2937106"/>
                  </a:ext>
                </a:extLst>
              </a:tr>
              <a:tr h="338124">
                <a:tc rowSpan="2"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product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배송 지연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배송 출발</a:t>
                      </a:r>
                      <a:r>
                        <a:rPr lang="en-US" altLang="ko-KR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도착 일자 데이터 및 고객 불만사항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CS DB</a:t>
                      </a: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활용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70180063"/>
                  </a:ext>
                </a:extLst>
              </a:tr>
              <a:tr h="338124">
                <a:tc vMerge="1"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product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고객 니즈 예측 실패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자사</a:t>
                      </a:r>
                      <a:r>
                        <a:rPr lang="en-US" altLang="ko-KR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경쟁사 </a:t>
                      </a:r>
                      <a:r>
                        <a:rPr lang="en-US" altLang="ko-KR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SNS</a:t>
                      </a: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노출 빈도 높은 제품 비교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인터넷 조사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30139444"/>
                  </a:ext>
                </a:extLst>
              </a:tr>
              <a:tr h="338124">
                <a:tc rowSpan="5"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promotion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고객대응 불친절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CS </a:t>
                      </a: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종류 및 전화 연결 대기 시간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CS DB</a:t>
                      </a: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활용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76855430"/>
                  </a:ext>
                </a:extLst>
              </a:tr>
              <a:tr h="338124">
                <a:tc vMerge="1"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promotion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자사 방송 컨텐츠 기획력 부족 </a:t>
                      </a:r>
                      <a:r>
                        <a:rPr lang="en-US" altLang="ko-KR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 PD</a:t>
                      </a:r>
                      <a:r>
                        <a:rPr lang="ko-KR" alt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기획력 부족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PD</a:t>
                      </a:r>
                      <a:r>
                        <a:rPr lang="ko-KR" alt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별 기획 프로그램 정보 </a:t>
                      </a:r>
                      <a:endParaRPr lang="en-US" altLang="ko-KR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ko-KR" altLang="en-US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완판률</a:t>
                      </a:r>
                      <a:r>
                        <a:rPr lang="en-US" altLang="ko-KR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시청률</a:t>
                      </a:r>
                      <a:r>
                        <a:rPr lang="en-US" altLang="ko-KR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매출액</a:t>
                      </a:r>
                      <a:endParaRPr lang="en-US" altLang="ko-KR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방송팀 자료 요청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2671877"/>
                  </a:ext>
                </a:extLst>
              </a:tr>
              <a:tr h="524675">
                <a:tc vMerge="1"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promotion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자사 방송 컨텐츠 기획력 부족 </a:t>
                      </a:r>
                      <a:r>
                        <a:rPr lang="en-US" altLang="ko-KR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 MD</a:t>
                      </a: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 선정 실패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MD</a:t>
                      </a:r>
                      <a:r>
                        <a:rPr lang="ko-KR" alt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별 상품 기획 정보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영업팀 자료 요청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2008621"/>
                  </a:ext>
                </a:extLst>
              </a:tr>
              <a:tr h="338124">
                <a:tc vMerge="1"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promotion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자사 방송 컨텐츠 기획력 부족 </a:t>
                      </a:r>
                      <a:r>
                        <a:rPr lang="en-US" altLang="ko-KR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쇼호스트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쇼호스트별 주요 영업 아이템 및 매출현황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방송팀 자료 요청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3374242"/>
                  </a:ext>
                </a:extLst>
              </a:tr>
              <a:tr h="338124">
                <a:tc vMerge="1"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promotion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자사 방송 컨텐츠 기획력 부족 </a:t>
                      </a:r>
                      <a:r>
                        <a:rPr lang="en-US" altLang="ko-KR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쇼호스트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쇼호스트별 경력 현황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방송팀</a:t>
                      </a:r>
                      <a:r>
                        <a:rPr lang="ko-KR" alt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자료 요청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3668222"/>
                  </a:ext>
                </a:extLst>
              </a:tr>
            </a:tbl>
          </a:graphicData>
        </a:graphic>
      </p:graphicFrame>
      <p:sp>
        <p:nvSpPr>
          <p:cNvPr id="4" name="Google Shape;164;p5">
            <a:extLst>
              <a:ext uri="{FF2B5EF4-FFF2-40B4-BE49-F238E27FC236}">
                <a16:creationId xmlns:a16="http://schemas.microsoft.com/office/drawing/2014/main" id="{A81E45EA-50CB-BC76-FFE9-BA54C8614CF2}"/>
              </a:ext>
            </a:extLst>
          </p:cNvPr>
          <p:cNvSpPr txBox="1"/>
          <p:nvPr/>
        </p:nvSpPr>
        <p:spPr>
          <a:xfrm>
            <a:off x="455116" y="283494"/>
            <a:ext cx="354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조사내용</a:t>
            </a:r>
            <a:endParaRPr dirty="0"/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E80FF201-1C28-9C81-5DDA-BFDEDF7C3BA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6208" y="645785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600" smtClean="0"/>
              <a:t>16</a:t>
            </a:fld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401286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5;p5">
            <a:extLst>
              <a:ext uri="{FF2B5EF4-FFF2-40B4-BE49-F238E27FC236}">
                <a16:creationId xmlns:a16="http://schemas.microsoft.com/office/drawing/2014/main" id="{8E382817-9352-4276-8EB1-2417E4C75E49}"/>
              </a:ext>
            </a:extLst>
          </p:cNvPr>
          <p:cNvSpPr/>
          <p:nvPr/>
        </p:nvSpPr>
        <p:spPr>
          <a:xfrm>
            <a:off x="540772" y="567673"/>
            <a:ext cx="2890999" cy="139302"/>
          </a:xfrm>
          <a:prstGeom prst="rect">
            <a:avLst/>
          </a:prstGeom>
          <a:solidFill>
            <a:srgbClr val="2580F1">
              <a:alpha val="496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Malgun Gothic"/>
              <a:ea typeface="Malgun Gothic"/>
              <a:sym typeface="Malgun Gothic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2C4A00-247E-902F-BDBB-B6F1E05D9EF7}"/>
              </a:ext>
            </a:extLst>
          </p:cNvPr>
          <p:cNvGraphicFramePr>
            <a:graphicFrameLocks noGrp="1"/>
          </p:cNvGraphicFramePr>
          <p:nvPr/>
        </p:nvGraphicFramePr>
        <p:xfrm>
          <a:off x="540772" y="1049170"/>
          <a:ext cx="11074417" cy="5425438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842469">
                  <a:extLst>
                    <a:ext uri="{9D8B030D-6E8A-4147-A177-3AD203B41FA5}">
                      <a16:colId xmlns:a16="http://schemas.microsoft.com/office/drawing/2014/main" val="460742768"/>
                    </a:ext>
                  </a:extLst>
                </a:gridCol>
                <a:gridCol w="1803267">
                  <a:extLst>
                    <a:ext uri="{9D8B030D-6E8A-4147-A177-3AD203B41FA5}">
                      <a16:colId xmlns:a16="http://schemas.microsoft.com/office/drawing/2014/main" val="1415842936"/>
                    </a:ext>
                  </a:extLst>
                </a:gridCol>
                <a:gridCol w="1038840">
                  <a:extLst>
                    <a:ext uri="{9D8B030D-6E8A-4147-A177-3AD203B41FA5}">
                      <a16:colId xmlns:a16="http://schemas.microsoft.com/office/drawing/2014/main" val="3141654424"/>
                    </a:ext>
                  </a:extLst>
                </a:gridCol>
                <a:gridCol w="1666063">
                  <a:extLst>
                    <a:ext uri="{9D8B030D-6E8A-4147-A177-3AD203B41FA5}">
                      <a16:colId xmlns:a16="http://schemas.microsoft.com/office/drawing/2014/main" val="3575258082"/>
                    </a:ext>
                  </a:extLst>
                </a:gridCol>
                <a:gridCol w="1038840">
                  <a:extLst>
                    <a:ext uri="{9D8B030D-6E8A-4147-A177-3AD203B41FA5}">
                      <a16:colId xmlns:a16="http://schemas.microsoft.com/office/drawing/2014/main" val="2932208716"/>
                    </a:ext>
                  </a:extLst>
                </a:gridCol>
                <a:gridCol w="1724864">
                  <a:extLst>
                    <a:ext uri="{9D8B030D-6E8A-4147-A177-3AD203B41FA5}">
                      <a16:colId xmlns:a16="http://schemas.microsoft.com/office/drawing/2014/main" val="3439020217"/>
                    </a:ext>
                  </a:extLst>
                </a:gridCol>
                <a:gridCol w="1960074">
                  <a:extLst>
                    <a:ext uri="{9D8B030D-6E8A-4147-A177-3AD203B41FA5}">
                      <a16:colId xmlns:a16="http://schemas.microsoft.com/office/drawing/2014/main" val="1836530869"/>
                    </a:ext>
                  </a:extLst>
                </a:gridCol>
              </a:tblGrid>
              <a:tr h="399878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데이터명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속성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발생주기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수집방법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담당자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수집가능성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주요특성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026391"/>
                  </a:ext>
                </a:extLst>
              </a:tr>
              <a:tr h="399878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시청자수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연속형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시간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시스템데이터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이유민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자동기록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20541002"/>
                  </a:ext>
                </a:extLst>
              </a:tr>
              <a:tr h="399878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판매량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연속형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월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시스템데이터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이유민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자동기록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1753038"/>
                  </a:ext>
                </a:extLst>
              </a:tr>
              <a:tr h="399878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배송횟수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이산형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건수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배송기록부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윤기성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수작업측정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97547037"/>
                  </a:ext>
                </a:extLst>
              </a:tr>
              <a:tr h="399878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휴일판매량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연속형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일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시스템데이터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윤기성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자동기록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0444105"/>
                  </a:ext>
                </a:extLst>
              </a:tr>
              <a:tr h="399878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연령</a:t>
                      </a:r>
                      <a:r>
                        <a:rPr lang="en-US" altLang="ko-KR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</a:t>
                      </a: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판매량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연속형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시스템데이터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이아정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자동기록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7576253"/>
                  </a:ext>
                </a:extLst>
              </a:tr>
              <a:tr h="399878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성별</a:t>
                      </a:r>
                      <a:r>
                        <a:rPr lang="en-US" altLang="ko-KR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</a:t>
                      </a: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판매량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연속형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시스템데이터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이아정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자동기록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29964649"/>
                  </a:ext>
                </a:extLst>
              </a:tr>
              <a:tr h="399878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SNS_</a:t>
                      </a:r>
                      <a:r>
                        <a:rPr lang="ko-KR" altLang="en-US" sz="18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버즈량</a:t>
                      </a:r>
                      <a:endParaRPr lang="ko-KR" altLang="en-US" sz="18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연속형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일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인터넷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이다영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직접 수집 필요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3823221"/>
                  </a:ext>
                </a:extLst>
              </a:tr>
              <a:tr h="626902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CS </a:t>
                      </a:r>
                      <a:r>
                        <a:rPr lang="ko-KR" altLang="en-US" sz="18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컴플레인</a:t>
                      </a: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현황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연속형</a:t>
                      </a:r>
                      <a:r>
                        <a:rPr lang="en-US" altLang="ko-KR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범주형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건수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시스템데이터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이다영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자동기록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78700914"/>
                  </a:ext>
                </a:extLst>
              </a:tr>
              <a:tr h="399878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기획프로그램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텍스트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시간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방송 기록부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이후현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자동기록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44292403"/>
                  </a:ext>
                </a:extLst>
              </a:tr>
              <a:tr h="399878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프로그램기획안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텍스트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시간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영업 기록부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이후현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자동기록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7385596"/>
                  </a:ext>
                </a:extLst>
              </a:tr>
              <a:tr h="399878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8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쇼호스트</a:t>
                      </a: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실적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텍스트</a:t>
                      </a:r>
                      <a:r>
                        <a:rPr lang="en-US" altLang="ko-KR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연속형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건수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방송 기록부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이광열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자동기록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95496958"/>
                  </a:ext>
                </a:extLst>
              </a:tr>
              <a:tr h="399878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8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쇼호스트</a:t>
                      </a: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연차</a:t>
                      </a: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연속형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인사 정보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이광열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자동기록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20724020"/>
                  </a:ext>
                </a:extLst>
              </a:tr>
            </a:tbl>
          </a:graphicData>
        </a:graphic>
      </p:graphicFrame>
      <p:sp>
        <p:nvSpPr>
          <p:cNvPr id="3" name="Google Shape;164;p5">
            <a:extLst>
              <a:ext uri="{FF2B5EF4-FFF2-40B4-BE49-F238E27FC236}">
                <a16:creationId xmlns:a16="http://schemas.microsoft.com/office/drawing/2014/main" id="{A2005DD9-FC69-8E88-B336-70D1C39033D0}"/>
              </a:ext>
            </a:extLst>
          </p:cNvPr>
          <p:cNvSpPr txBox="1"/>
          <p:nvPr/>
        </p:nvSpPr>
        <p:spPr>
          <a:xfrm>
            <a:off x="455116" y="283494"/>
            <a:ext cx="354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수집 계획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41AC63-F809-5726-3A79-B4940B7A874D}"/>
              </a:ext>
            </a:extLst>
          </p:cNvPr>
          <p:cNvSpPr txBox="1"/>
          <p:nvPr/>
        </p:nvSpPr>
        <p:spPr>
          <a:xfrm>
            <a:off x="680720" y="6440190"/>
            <a:ext cx="523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</a:t>
            </a:r>
            <a:r>
              <a:rPr lang="ko-KR" altLang="en-US" dirty="0" err="1"/>
              <a:t>버즈량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특정 이슈 관련 온라인에서 언급된 횟수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591B9593-2466-1718-6E9C-0C82EACF64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6208" y="645785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600" smtClean="0"/>
              <a:t>17</a:t>
            </a:fld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832136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5;p5">
            <a:extLst>
              <a:ext uri="{FF2B5EF4-FFF2-40B4-BE49-F238E27FC236}">
                <a16:creationId xmlns:a16="http://schemas.microsoft.com/office/drawing/2014/main" id="{AE7040E6-3492-13F1-CB39-A3CF9C84073F}"/>
              </a:ext>
            </a:extLst>
          </p:cNvPr>
          <p:cNvSpPr/>
          <p:nvPr/>
        </p:nvSpPr>
        <p:spPr>
          <a:xfrm>
            <a:off x="508381" y="567673"/>
            <a:ext cx="1974591" cy="139302"/>
          </a:xfrm>
          <a:prstGeom prst="rect">
            <a:avLst/>
          </a:prstGeom>
          <a:solidFill>
            <a:srgbClr val="2580F1">
              <a:alpha val="496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Malgun Gothic"/>
              <a:ea typeface="Malgun Gothic"/>
              <a:sym typeface="Malgun Gothic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2AADC80-5869-4783-B452-6FB8CBC972FC}"/>
              </a:ext>
            </a:extLst>
          </p:cNvPr>
          <p:cNvGraphicFramePr>
            <a:graphicFrameLocks noGrp="1"/>
          </p:cNvGraphicFramePr>
          <p:nvPr/>
        </p:nvGraphicFramePr>
        <p:xfrm>
          <a:off x="455116" y="1036862"/>
          <a:ext cx="11215268" cy="544636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488270">
                  <a:extLst>
                    <a:ext uri="{9D8B030D-6E8A-4147-A177-3AD203B41FA5}">
                      <a16:colId xmlns:a16="http://schemas.microsoft.com/office/drawing/2014/main" val="460742768"/>
                    </a:ext>
                  </a:extLst>
                </a:gridCol>
                <a:gridCol w="3109381">
                  <a:extLst>
                    <a:ext uri="{9D8B030D-6E8A-4147-A177-3AD203B41FA5}">
                      <a16:colId xmlns:a16="http://schemas.microsoft.com/office/drawing/2014/main" val="1415842936"/>
                    </a:ext>
                  </a:extLst>
                </a:gridCol>
                <a:gridCol w="1018095">
                  <a:extLst>
                    <a:ext uri="{9D8B030D-6E8A-4147-A177-3AD203B41FA5}">
                      <a16:colId xmlns:a16="http://schemas.microsoft.com/office/drawing/2014/main" val="3141654424"/>
                    </a:ext>
                  </a:extLst>
                </a:gridCol>
                <a:gridCol w="1847653">
                  <a:extLst>
                    <a:ext uri="{9D8B030D-6E8A-4147-A177-3AD203B41FA5}">
                      <a16:colId xmlns:a16="http://schemas.microsoft.com/office/drawing/2014/main" val="2270488204"/>
                    </a:ext>
                  </a:extLst>
                </a:gridCol>
                <a:gridCol w="2780908">
                  <a:extLst>
                    <a:ext uri="{9D8B030D-6E8A-4147-A177-3AD203B41FA5}">
                      <a16:colId xmlns:a16="http://schemas.microsoft.com/office/drawing/2014/main" val="1850292145"/>
                    </a:ext>
                  </a:extLst>
                </a:gridCol>
                <a:gridCol w="970961">
                  <a:extLst>
                    <a:ext uri="{9D8B030D-6E8A-4147-A177-3AD203B41FA5}">
                      <a16:colId xmlns:a16="http://schemas.microsoft.com/office/drawing/2014/main" val="988550008"/>
                    </a:ext>
                  </a:extLst>
                </a:gridCol>
              </a:tblGrid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변수명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데이터 타입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변수명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데이터 타입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026391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방송</a:t>
                      </a: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Code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 고유 번호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수수료율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자사 홍보 수수료울 비율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41002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채널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채널</a:t>
                      </a:r>
                      <a:endParaRPr lang="en-US" altLang="ko-KR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 주문 수량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 고객 상품 주문 수량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753038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방송구분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 형태</a:t>
                      </a:r>
                      <a:endParaRPr lang="en-US" altLang="ko-KR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녹화 방송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생방송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재방송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 주문 금액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 고객 상품 주문 금액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547037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매입과세구분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매입 시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과세 여부</a:t>
                      </a:r>
                      <a:endParaRPr lang="en-US" altLang="ko-KR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과세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면세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 취소 수량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상품 취소 수량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444105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배송방식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배송방식</a:t>
                      </a:r>
                      <a:endParaRPr lang="en-US" altLang="ko-KR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당사 배송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협력사 배송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직택배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 취소 금액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상품 취소 금액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964649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소요분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 소요시간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단위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ARS</a:t>
                      </a: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금액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23221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가중분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시간대 별 제품 판매 역량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상품소요분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 내 해당 상품의 </a:t>
                      </a:r>
                      <a:r>
                        <a:rPr lang="ko-KR" altLang="en-US" sz="14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소요분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700914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프로그램 명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명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상품가중분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시간대 별 해당 상품의 판매 역량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292403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</a:t>
                      </a: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상폼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고유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방송 순번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방송에서 해당 상품의 순서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85596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상품명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상품명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방송 시작 시간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 시작 시간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496958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상품목표취급금액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제품의 총 합계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방송 종료 시간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 종료 시간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724020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상품목표주문금액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제품의 총 목표 주문 금액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402704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판매단가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제품의 판매 단가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017206"/>
                  </a:ext>
                </a:extLst>
              </a:tr>
            </a:tbl>
          </a:graphicData>
        </a:graphic>
      </p:graphicFrame>
      <p:sp>
        <p:nvSpPr>
          <p:cNvPr id="3" name="Google Shape;164;p5">
            <a:extLst>
              <a:ext uri="{FF2B5EF4-FFF2-40B4-BE49-F238E27FC236}">
                <a16:creationId xmlns:a16="http://schemas.microsoft.com/office/drawing/2014/main" id="{05E6BD25-DF24-A3D0-B205-56AE1700866F}"/>
              </a:ext>
            </a:extLst>
          </p:cNvPr>
          <p:cNvSpPr txBox="1"/>
          <p:nvPr/>
        </p:nvSpPr>
        <p:spPr>
          <a:xfrm>
            <a:off x="455116" y="283494"/>
            <a:ext cx="211840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데이터 수집</a:t>
            </a:r>
            <a:endParaRPr dirty="0"/>
          </a:p>
        </p:txBody>
      </p:sp>
      <p:sp>
        <p:nvSpPr>
          <p:cNvPr id="7" name="Google Shape;164;p5">
            <a:extLst>
              <a:ext uri="{FF2B5EF4-FFF2-40B4-BE49-F238E27FC236}">
                <a16:creationId xmlns:a16="http://schemas.microsoft.com/office/drawing/2014/main" id="{DDFF308F-7D01-B824-C337-01F1170AD122}"/>
              </a:ext>
            </a:extLst>
          </p:cNvPr>
          <p:cNvSpPr txBox="1"/>
          <p:nvPr/>
        </p:nvSpPr>
        <p:spPr>
          <a:xfrm>
            <a:off x="2507903" y="383392"/>
            <a:ext cx="600405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spc="-1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방송 데이터 </a:t>
            </a:r>
            <a:r>
              <a:rPr lang="en-US" altLang="ko-KR" sz="1800" spc="-1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(Broad Casting Data / 26,283 rows) </a:t>
            </a:r>
            <a:endParaRPr sz="1050" spc="-150" dirty="0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2968E48-8F04-AEFB-7307-3CD3F33640A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6208" y="645785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600" smtClean="0"/>
              <a:t>18</a:t>
            </a:fld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176654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2AADC80-5869-4783-B452-6FB8CBC972FC}"/>
              </a:ext>
            </a:extLst>
          </p:cNvPr>
          <p:cNvGraphicFramePr>
            <a:graphicFrameLocks noGrp="1"/>
          </p:cNvGraphicFramePr>
          <p:nvPr/>
        </p:nvGraphicFramePr>
        <p:xfrm>
          <a:off x="508381" y="906207"/>
          <a:ext cx="5091141" cy="568891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599113">
                  <a:extLst>
                    <a:ext uri="{9D8B030D-6E8A-4147-A177-3AD203B41FA5}">
                      <a16:colId xmlns:a16="http://schemas.microsoft.com/office/drawing/2014/main" val="460742768"/>
                    </a:ext>
                  </a:extLst>
                </a:gridCol>
                <a:gridCol w="2611224">
                  <a:extLst>
                    <a:ext uri="{9D8B030D-6E8A-4147-A177-3AD203B41FA5}">
                      <a16:colId xmlns:a16="http://schemas.microsoft.com/office/drawing/2014/main" val="1415842936"/>
                    </a:ext>
                  </a:extLst>
                </a:gridCol>
                <a:gridCol w="880804">
                  <a:extLst>
                    <a:ext uri="{9D8B030D-6E8A-4147-A177-3AD203B41FA5}">
                      <a16:colId xmlns:a16="http://schemas.microsoft.com/office/drawing/2014/main" val="3141654424"/>
                    </a:ext>
                  </a:extLst>
                </a:gridCol>
              </a:tblGrid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변수명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데이터 타입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026391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</a:t>
                      </a: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고유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41002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상품명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품명</a:t>
                      </a:r>
                      <a:endParaRPr lang="en-US" altLang="ko-KR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753038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브랜드</a:t>
                      </a: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브랜드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547037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브랜드명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판매 브랜드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444105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매입과세구분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매입 시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과세 여부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과세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면세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964649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대분류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물품 대분류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23221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중분류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물품 중분류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700914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소분류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물품 소분류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292403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세분류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물품 </a:t>
                      </a:r>
                      <a:r>
                        <a:rPr lang="ko-KR" altLang="en-US" sz="14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세분류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85596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카테고리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496958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협력사</a:t>
                      </a: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유통 및 배송 협력사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724020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협력사명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협력사명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402704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매입형태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매입 형태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위탁 매입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직매입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017206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배송방식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 방식</a:t>
                      </a:r>
                      <a:endParaRPr lang="en-US" altLang="ko-KR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당사 배송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협력사 배송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직택배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903071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판매단가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판매 단가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634431"/>
                  </a:ext>
                </a:extLst>
              </a:tr>
            </a:tbl>
          </a:graphicData>
        </a:graphic>
      </p:graphicFrame>
      <p:sp>
        <p:nvSpPr>
          <p:cNvPr id="7" name="Google Shape;164;p5">
            <a:extLst>
              <a:ext uri="{FF2B5EF4-FFF2-40B4-BE49-F238E27FC236}">
                <a16:creationId xmlns:a16="http://schemas.microsoft.com/office/drawing/2014/main" id="{DDFF308F-7D01-B824-C337-01F1170AD122}"/>
              </a:ext>
            </a:extLst>
          </p:cNvPr>
          <p:cNvSpPr txBox="1"/>
          <p:nvPr/>
        </p:nvSpPr>
        <p:spPr>
          <a:xfrm>
            <a:off x="2482972" y="505529"/>
            <a:ext cx="600405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spc="-1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데이터 </a:t>
            </a:r>
            <a:r>
              <a:rPr lang="en-US" altLang="ko-KR" sz="1800" spc="-1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(Product Data / 6,816 rows) </a:t>
            </a:r>
            <a:endParaRPr sz="1050" spc="-150" dirty="0"/>
          </a:p>
        </p:txBody>
      </p:sp>
      <p:sp>
        <p:nvSpPr>
          <p:cNvPr id="4" name="Google Shape;165;p5">
            <a:extLst>
              <a:ext uri="{FF2B5EF4-FFF2-40B4-BE49-F238E27FC236}">
                <a16:creationId xmlns:a16="http://schemas.microsoft.com/office/drawing/2014/main" id="{8DD844A1-8671-5781-FF9B-A5D20B7B3DE6}"/>
              </a:ext>
            </a:extLst>
          </p:cNvPr>
          <p:cNvSpPr/>
          <p:nvPr/>
        </p:nvSpPr>
        <p:spPr>
          <a:xfrm>
            <a:off x="508381" y="567673"/>
            <a:ext cx="1974591" cy="139302"/>
          </a:xfrm>
          <a:prstGeom prst="rect">
            <a:avLst/>
          </a:prstGeom>
          <a:solidFill>
            <a:srgbClr val="2580F1">
              <a:alpha val="496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5" name="Google Shape;164;p5">
            <a:extLst>
              <a:ext uri="{FF2B5EF4-FFF2-40B4-BE49-F238E27FC236}">
                <a16:creationId xmlns:a16="http://schemas.microsoft.com/office/drawing/2014/main" id="{0A9A2F2F-C78D-165A-6EE3-89E590A11E7D}"/>
              </a:ext>
            </a:extLst>
          </p:cNvPr>
          <p:cNvSpPr txBox="1"/>
          <p:nvPr/>
        </p:nvSpPr>
        <p:spPr>
          <a:xfrm>
            <a:off x="455116" y="283494"/>
            <a:ext cx="211840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데이터 수집</a:t>
            </a:r>
            <a:endParaRPr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5081CC-EB59-0A71-7A56-FAFC95C60C8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6208" y="645785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600" smtClean="0"/>
              <a:t>19</a:t>
            </a:fld>
            <a:endParaRPr lang="ko-KR" altLang="en-US" sz="1600"/>
          </a:p>
        </p:txBody>
      </p:sp>
      <p:sp>
        <p:nvSpPr>
          <p:cNvPr id="6" name="Google Shape;164;p5">
            <a:extLst>
              <a:ext uri="{FF2B5EF4-FFF2-40B4-BE49-F238E27FC236}">
                <a16:creationId xmlns:a16="http://schemas.microsoft.com/office/drawing/2014/main" id="{DD59DED2-29C0-AFCA-3737-A64563999A70}"/>
              </a:ext>
            </a:extLst>
          </p:cNvPr>
          <p:cNvSpPr txBox="1"/>
          <p:nvPr/>
        </p:nvSpPr>
        <p:spPr>
          <a:xfrm>
            <a:off x="7981208" y="500217"/>
            <a:ext cx="600405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spc="-1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제작진 데이터 </a:t>
            </a:r>
            <a:r>
              <a:rPr lang="en-US" altLang="ko-KR" sz="1800" spc="-1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(Crew Data / 26,283 rows) </a:t>
            </a:r>
            <a:endParaRPr sz="1050" spc="-15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B0A7FDE-46A8-4789-40C5-7174C7107E0E}"/>
              </a:ext>
            </a:extLst>
          </p:cNvPr>
          <p:cNvGraphicFramePr>
            <a:graphicFrameLocks noGrp="1"/>
          </p:cNvGraphicFramePr>
          <p:nvPr/>
        </p:nvGraphicFramePr>
        <p:xfrm>
          <a:off x="6350371" y="880132"/>
          <a:ext cx="5338866" cy="568891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624705">
                  <a:extLst>
                    <a:ext uri="{9D8B030D-6E8A-4147-A177-3AD203B41FA5}">
                      <a16:colId xmlns:a16="http://schemas.microsoft.com/office/drawing/2014/main" val="1515331207"/>
                    </a:ext>
                  </a:extLst>
                </a:gridCol>
                <a:gridCol w="2828042">
                  <a:extLst>
                    <a:ext uri="{9D8B030D-6E8A-4147-A177-3AD203B41FA5}">
                      <a16:colId xmlns:a16="http://schemas.microsoft.com/office/drawing/2014/main" val="1273532735"/>
                    </a:ext>
                  </a:extLst>
                </a:gridCol>
                <a:gridCol w="886119">
                  <a:extLst>
                    <a:ext uri="{9D8B030D-6E8A-4147-A177-3AD203B41FA5}">
                      <a16:colId xmlns:a16="http://schemas.microsoft.com/office/drawing/2014/main" val="3821551284"/>
                    </a:ext>
                  </a:extLst>
                </a:gridCol>
              </a:tblGrid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변수명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데이터 타입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27219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방송</a:t>
                      </a: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Code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 고유 번호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419399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방송구분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 구분</a:t>
                      </a:r>
                      <a:endParaRPr lang="en-US" altLang="ko-KR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재방송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녹화방송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생방송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780971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프로그램명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이름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0949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PD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담당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PD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282254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SH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담당 </a:t>
                      </a:r>
                      <a:r>
                        <a:rPr lang="ko-KR" altLang="en-US" sz="14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쇼호스트</a:t>
                      </a:r>
                      <a:endParaRPr lang="en-US" altLang="ko-KR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31633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TD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담당 제작진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51299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</a:t>
                      </a: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고유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076084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MD</a:t>
                      </a: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담당자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담당 매니저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217189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부서코드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담당 부서코드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85773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부서명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담당 부서명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095415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협력사</a:t>
                      </a: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협력사 교육번호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648745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협력사명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협력사명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09669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510693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191899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617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067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D3451E4-2481-7D9C-4D1D-B5B352DDCAB2}"/>
              </a:ext>
            </a:extLst>
          </p:cNvPr>
          <p:cNvSpPr/>
          <p:nvPr/>
        </p:nvSpPr>
        <p:spPr>
          <a:xfrm>
            <a:off x="0" y="0"/>
            <a:ext cx="4588042" cy="6858000"/>
          </a:xfrm>
          <a:prstGeom prst="rect">
            <a:avLst/>
          </a:prstGeom>
          <a:solidFill>
            <a:srgbClr val="023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85;p1">
            <a:extLst>
              <a:ext uri="{FF2B5EF4-FFF2-40B4-BE49-F238E27FC236}">
                <a16:creationId xmlns:a16="http://schemas.microsoft.com/office/drawing/2014/main" id="{B8582AE1-ADFC-F6FC-BF85-BB17F43BB0B8}"/>
              </a:ext>
            </a:extLst>
          </p:cNvPr>
          <p:cNvSpPr txBox="1"/>
          <p:nvPr/>
        </p:nvSpPr>
        <p:spPr>
          <a:xfrm>
            <a:off x="2780688" y="1158989"/>
            <a:ext cx="17651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0" i="0" u="none" strike="noStrike" cap="none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목차</a:t>
            </a:r>
            <a:endParaRPr sz="4800" b="0" i="0" u="none" strike="noStrike" cap="none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" name="Google Shape;85;p1">
            <a:extLst>
              <a:ext uri="{FF2B5EF4-FFF2-40B4-BE49-F238E27FC236}">
                <a16:creationId xmlns:a16="http://schemas.microsoft.com/office/drawing/2014/main" id="{4685C5BB-50DD-55CD-D873-ED82C467A82E}"/>
              </a:ext>
            </a:extLst>
          </p:cNvPr>
          <p:cNvSpPr txBox="1"/>
          <p:nvPr/>
        </p:nvSpPr>
        <p:spPr>
          <a:xfrm>
            <a:off x="4747994" y="1227621"/>
            <a:ext cx="43398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i="0" u="none" strike="noStrike" cap="none" spc="-150" dirty="0">
                <a:solidFill>
                  <a:srgbClr val="0236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Part 1  </a:t>
            </a:r>
            <a:r>
              <a:rPr lang="ko-KR" altLang="en-US" sz="3200" i="0" u="none" strike="noStrike" cap="none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추진배경</a:t>
            </a:r>
            <a:endParaRPr sz="3200" i="0" u="none" strike="noStrike" cap="none" spc="-1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" name="Google Shape;85;p1">
            <a:extLst>
              <a:ext uri="{FF2B5EF4-FFF2-40B4-BE49-F238E27FC236}">
                <a16:creationId xmlns:a16="http://schemas.microsoft.com/office/drawing/2014/main" id="{1D2786C5-3A65-3E76-24E8-70C3A3FB0187}"/>
              </a:ext>
            </a:extLst>
          </p:cNvPr>
          <p:cNvSpPr txBox="1"/>
          <p:nvPr/>
        </p:nvSpPr>
        <p:spPr>
          <a:xfrm>
            <a:off x="4747994" y="1994084"/>
            <a:ext cx="544676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i="0" u="none" strike="noStrike" cap="none" spc="-150" dirty="0">
                <a:solidFill>
                  <a:srgbClr val="0236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Part 2  </a:t>
            </a:r>
            <a:r>
              <a:rPr lang="ko-KR" altLang="en-US" sz="3200" i="0" u="none" strike="noStrike" cap="none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현상 및 개선기회</a:t>
            </a:r>
            <a:endParaRPr sz="3200" i="0" u="none" strike="noStrike" cap="none" spc="-1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7" name="Google Shape;85;p1">
            <a:extLst>
              <a:ext uri="{FF2B5EF4-FFF2-40B4-BE49-F238E27FC236}">
                <a16:creationId xmlns:a16="http://schemas.microsoft.com/office/drawing/2014/main" id="{24A6AF30-8266-9C33-E5CF-18A72F5510EB}"/>
              </a:ext>
            </a:extLst>
          </p:cNvPr>
          <p:cNvSpPr txBox="1"/>
          <p:nvPr/>
        </p:nvSpPr>
        <p:spPr>
          <a:xfrm>
            <a:off x="4747994" y="2760547"/>
            <a:ext cx="544676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i="0" u="none" strike="noStrike" cap="none" spc="-150" dirty="0">
                <a:solidFill>
                  <a:srgbClr val="1559E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Part 3</a:t>
            </a:r>
            <a:r>
              <a:rPr lang="en-US" altLang="ko-KR" sz="3200" i="0" u="none" strike="noStrike" cap="none" spc="-150" dirty="0">
                <a:solidFill>
                  <a:srgbClr val="0236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  </a:t>
            </a:r>
            <a:r>
              <a:rPr lang="ko-KR" altLang="en-US" sz="3200" i="0" u="none" strike="noStrike" cap="none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데이터 분석계획</a:t>
            </a:r>
            <a:endParaRPr sz="3200" i="0" u="none" strike="noStrike" cap="none" spc="-1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8" name="Google Shape;85;p1">
            <a:extLst>
              <a:ext uri="{FF2B5EF4-FFF2-40B4-BE49-F238E27FC236}">
                <a16:creationId xmlns:a16="http://schemas.microsoft.com/office/drawing/2014/main" id="{71F0CD2A-054A-D792-F865-9847BFBF9B04}"/>
              </a:ext>
            </a:extLst>
          </p:cNvPr>
          <p:cNvSpPr txBox="1"/>
          <p:nvPr/>
        </p:nvSpPr>
        <p:spPr>
          <a:xfrm>
            <a:off x="4747994" y="3527010"/>
            <a:ext cx="544676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i="0" u="none" strike="noStrike" cap="none" spc="-150" dirty="0">
                <a:solidFill>
                  <a:srgbClr val="1559E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Part 4</a:t>
            </a:r>
            <a:r>
              <a:rPr lang="en-US" altLang="ko-KR" sz="3200" i="0" u="none" strike="noStrike" cap="none" spc="-150" dirty="0">
                <a:solidFill>
                  <a:srgbClr val="0236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  </a:t>
            </a:r>
            <a:r>
              <a:rPr lang="ko-KR" altLang="en-US" sz="3200" i="0" u="none" strike="noStrike" cap="none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데이터 분석결과</a:t>
            </a:r>
            <a:endParaRPr sz="3200" i="0" u="none" strike="noStrike" cap="none" spc="-1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" name="Google Shape;85;p1">
            <a:extLst>
              <a:ext uri="{FF2B5EF4-FFF2-40B4-BE49-F238E27FC236}">
                <a16:creationId xmlns:a16="http://schemas.microsoft.com/office/drawing/2014/main" id="{68796E05-65E7-B2BD-E7C5-6408A64C95A4}"/>
              </a:ext>
            </a:extLst>
          </p:cNvPr>
          <p:cNvSpPr txBox="1"/>
          <p:nvPr/>
        </p:nvSpPr>
        <p:spPr>
          <a:xfrm>
            <a:off x="4747994" y="4293473"/>
            <a:ext cx="544676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i="0" u="none" strike="noStrike" cap="none" spc="-150" dirty="0">
                <a:solidFill>
                  <a:srgbClr val="1559E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Part 5</a:t>
            </a:r>
            <a:r>
              <a:rPr lang="en-US" altLang="ko-KR" sz="3200" i="0" u="none" strike="noStrike" cap="none" spc="-150" dirty="0">
                <a:solidFill>
                  <a:srgbClr val="0236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  </a:t>
            </a:r>
            <a:r>
              <a:rPr lang="ko-KR" altLang="en-US" sz="3200" i="0" u="none" strike="noStrike" cap="none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개선안 및 실행방안</a:t>
            </a:r>
            <a:endParaRPr sz="3200" i="0" u="none" strike="noStrike" cap="none" spc="-1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1" name="Google Shape;85;p1">
            <a:extLst>
              <a:ext uri="{FF2B5EF4-FFF2-40B4-BE49-F238E27FC236}">
                <a16:creationId xmlns:a16="http://schemas.microsoft.com/office/drawing/2014/main" id="{6B5ED587-B522-B294-F389-4D8F267C77E4}"/>
              </a:ext>
            </a:extLst>
          </p:cNvPr>
          <p:cNvSpPr txBox="1"/>
          <p:nvPr/>
        </p:nvSpPr>
        <p:spPr>
          <a:xfrm>
            <a:off x="4747994" y="5059936"/>
            <a:ext cx="544676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i="0" u="none" strike="noStrike" cap="none" spc="-150" dirty="0">
                <a:solidFill>
                  <a:srgbClr val="0236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Part 6</a:t>
            </a:r>
            <a:r>
              <a:rPr lang="en-US" altLang="ko-KR" sz="3200" i="0" u="none" strike="noStrike" cap="none" spc="-150" dirty="0">
                <a:solidFill>
                  <a:srgbClr val="1559E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  </a:t>
            </a:r>
            <a:r>
              <a:rPr lang="en-US" altLang="ko-KR" sz="3200" i="0" u="none" strike="noStrike" cap="none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Learned Lessons</a:t>
            </a:r>
            <a:endParaRPr sz="3200" i="0" u="none" strike="noStrike" cap="none" spc="-1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47CC639C-6FA6-5F98-03DC-A1A13BAAF99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6208" y="645785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6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fld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194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;p5">
            <a:extLst>
              <a:ext uri="{FF2B5EF4-FFF2-40B4-BE49-F238E27FC236}">
                <a16:creationId xmlns:a16="http://schemas.microsoft.com/office/drawing/2014/main" id="{0C06A922-FC2F-4F96-B3C5-292D83938EAB}"/>
              </a:ext>
            </a:extLst>
          </p:cNvPr>
          <p:cNvSpPr/>
          <p:nvPr/>
        </p:nvSpPr>
        <p:spPr>
          <a:xfrm>
            <a:off x="499461" y="567673"/>
            <a:ext cx="2628181" cy="139302"/>
          </a:xfrm>
          <a:prstGeom prst="rect">
            <a:avLst/>
          </a:prstGeom>
          <a:solidFill>
            <a:srgbClr val="2580F1">
              <a:alpha val="496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Malgun Gothic"/>
              <a:ea typeface="Malgun Gothic"/>
              <a:sym typeface="Malgun Gothic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2AADC80-5869-4783-B452-6FB8CBC972FC}"/>
              </a:ext>
            </a:extLst>
          </p:cNvPr>
          <p:cNvGraphicFramePr>
            <a:graphicFrameLocks noGrp="1"/>
          </p:cNvGraphicFramePr>
          <p:nvPr/>
        </p:nvGraphicFramePr>
        <p:xfrm>
          <a:off x="540772" y="1049169"/>
          <a:ext cx="11057669" cy="4532291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976286">
                  <a:extLst>
                    <a:ext uri="{9D8B030D-6E8A-4147-A177-3AD203B41FA5}">
                      <a16:colId xmlns:a16="http://schemas.microsoft.com/office/drawing/2014/main" val="460742768"/>
                    </a:ext>
                  </a:extLst>
                </a:gridCol>
                <a:gridCol w="5565058">
                  <a:extLst>
                    <a:ext uri="{9D8B030D-6E8A-4147-A177-3AD203B41FA5}">
                      <a16:colId xmlns:a16="http://schemas.microsoft.com/office/drawing/2014/main" val="1415842936"/>
                    </a:ext>
                  </a:extLst>
                </a:gridCol>
                <a:gridCol w="3516325">
                  <a:extLst>
                    <a:ext uri="{9D8B030D-6E8A-4147-A177-3AD203B41FA5}">
                      <a16:colId xmlns:a16="http://schemas.microsoft.com/office/drawing/2014/main" val="3141654424"/>
                    </a:ext>
                  </a:extLst>
                </a:gridCol>
              </a:tblGrid>
              <a:tr h="372541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변수명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데이터 타입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026391"/>
                  </a:ext>
                </a:extLst>
              </a:tr>
              <a:tr h="372541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Date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방송 시작 날짜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41002"/>
                  </a:ext>
                </a:extLst>
              </a:tr>
              <a:tr h="372541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방송 시작 시간 중 시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(hour)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753038"/>
                  </a:ext>
                </a:extLst>
              </a:tr>
              <a:tr h="372541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연</a:t>
                      </a: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분기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방송 시작 날짜에 해당하는 분기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547037"/>
                  </a:ext>
                </a:extLst>
              </a:tr>
              <a:tr h="372541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연</a:t>
                      </a: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월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방송 시작 날짜에 해당하는 월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857280"/>
                  </a:ext>
                </a:extLst>
              </a:tr>
              <a:tr h="372541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요일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방송 시작 날짜에 해당하는 요일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444105"/>
                  </a:ext>
                </a:extLst>
              </a:tr>
              <a:tr h="372541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매출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 금액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취소 금액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* 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수수료율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/100)</a:t>
                      </a:r>
                    </a:p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위탁매입 판매금액 * 수수료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직매입</a:t>
                      </a:r>
                      <a:endParaRPr lang="en-US" altLang="ko-KR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964649"/>
                  </a:ext>
                </a:extLst>
              </a:tr>
              <a:tr h="372541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실수량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 수량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취소 수량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23221"/>
                  </a:ext>
                </a:extLst>
              </a:tr>
              <a:tr h="372541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단위시간영업효율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가중분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소요분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700914"/>
                  </a:ext>
                </a:extLst>
              </a:tr>
              <a:tr h="372541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상품목표주문수량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목표 주문 금액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단가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292403"/>
                  </a:ext>
                </a:extLst>
              </a:tr>
              <a:tr h="372541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금액달성률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 금액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취소 금액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/ 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목표 주문 금액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85596"/>
                  </a:ext>
                </a:extLst>
              </a:tr>
              <a:tr h="372541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목표달성여부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목표 금액 달성 여부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금액달성률이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이상인지 여부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789442"/>
                  </a:ext>
                </a:extLst>
              </a:tr>
            </a:tbl>
          </a:graphicData>
        </a:graphic>
      </p:graphicFrame>
      <p:sp>
        <p:nvSpPr>
          <p:cNvPr id="3" name="Google Shape;164;p5">
            <a:extLst>
              <a:ext uri="{FF2B5EF4-FFF2-40B4-BE49-F238E27FC236}">
                <a16:creationId xmlns:a16="http://schemas.microsoft.com/office/drawing/2014/main" id="{05E6BD25-DF24-A3D0-B205-56AE1700866F}"/>
              </a:ext>
            </a:extLst>
          </p:cNvPr>
          <p:cNvSpPr txBox="1"/>
          <p:nvPr/>
        </p:nvSpPr>
        <p:spPr>
          <a:xfrm>
            <a:off x="455116" y="283494"/>
            <a:ext cx="354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파생 변수 생성</a:t>
            </a:r>
            <a:endParaRPr dirty="0"/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7862491E-105D-C510-9E61-3B75C8A702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6208" y="645785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600" smtClean="0"/>
              <a:t>20</a:t>
            </a:fld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610400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65;p5">
            <a:extLst>
              <a:ext uri="{FF2B5EF4-FFF2-40B4-BE49-F238E27FC236}">
                <a16:creationId xmlns:a16="http://schemas.microsoft.com/office/drawing/2014/main" id="{F0D71162-573F-6104-7DF5-A0FC9E42A774}"/>
              </a:ext>
            </a:extLst>
          </p:cNvPr>
          <p:cNvSpPr/>
          <p:nvPr/>
        </p:nvSpPr>
        <p:spPr>
          <a:xfrm>
            <a:off x="269790" y="5101778"/>
            <a:ext cx="1013277" cy="139302"/>
          </a:xfrm>
          <a:prstGeom prst="rect">
            <a:avLst/>
          </a:prstGeom>
          <a:solidFill>
            <a:srgbClr val="2580F1">
              <a:alpha val="496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5" name="Google Shape;165;p5">
            <a:extLst>
              <a:ext uri="{FF2B5EF4-FFF2-40B4-BE49-F238E27FC236}">
                <a16:creationId xmlns:a16="http://schemas.microsoft.com/office/drawing/2014/main" id="{4F9711D8-0300-B84D-2C24-BA9107FBE31F}"/>
              </a:ext>
            </a:extLst>
          </p:cNvPr>
          <p:cNvSpPr/>
          <p:nvPr/>
        </p:nvSpPr>
        <p:spPr>
          <a:xfrm>
            <a:off x="283901" y="436660"/>
            <a:ext cx="3498109" cy="139302"/>
          </a:xfrm>
          <a:prstGeom prst="rect">
            <a:avLst/>
          </a:prstGeom>
          <a:solidFill>
            <a:srgbClr val="2580F1">
              <a:alpha val="496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6" name="Google Shape;164;p5">
            <a:extLst>
              <a:ext uri="{FF2B5EF4-FFF2-40B4-BE49-F238E27FC236}">
                <a16:creationId xmlns:a16="http://schemas.microsoft.com/office/drawing/2014/main" id="{6999B80F-266B-6329-80F1-22ECDAD18857}"/>
              </a:ext>
            </a:extLst>
          </p:cNvPr>
          <p:cNvSpPr txBox="1"/>
          <p:nvPr/>
        </p:nvSpPr>
        <p:spPr>
          <a:xfrm>
            <a:off x="284480" y="138430"/>
            <a:ext cx="448264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결측치</a:t>
            </a: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 </a:t>
            </a: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이상치 처리</a:t>
            </a:r>
            <a:endParaRPr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DFC260F-7E14-58F2-0541-8104B422B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95345"/>
              </p:ext>
            </p:extLst>
          </p:nvPr>
        </p:nvGraphicFramePr>
        <p:xfrm>
          <a:off x="360065" y="782425"/>
          <a:ext cx="11471870" cy="3648541"/>
        </p:xfrm>
        <a:graphic>
          <a:graphicData uri="http://schemas.openxmlformats.org/drawingml/2006/table">
            <a:tbl>
              <a:tblPr firstRow="1" firstCol="1" bandRow="1"/>
              <a:tblGrid>
                <a:gridCol w="790005">
                  <a:extLst>
                    <a:ext uri="{9D8B030D-6E8A-4147-A177-3AD203B41FA5}">
                      <a16:colId xmlns:a16="http://schemas.microsoft.com/office/drawing/2014/main" val="4155228102"/>
                    </a:ext>
                  </a:extLst>
                </a:gridCol>
                <a:gridCol w="1941922">
                  <a:extLst>
                    <a:ext uri="{9D8B030D-6E8A-4147-A177-3AD203B41FA5}">
                      <a16:colId xmlns:a16="http://schemas.microsoft.com/office/drawing/2014/main" val="170831113"/>
                    </a:ext>
                  </a:extLst>
                </a:gridCol>
                <a:gridCol w="635925">
                  <a:extLst>
                    <a:ext uri="{9D8B030D-6E8A-4147-A177-3AD203B41FA5}">
                      <a16:colId xmlns:a16="http://schemas.microsoft.com/office/drawing/2014/main" val="1874642149"/>
                    </a:ext>
                  </a:extLst>
                </a:gridCol>
                <a:gridCol w="1862015">
                  <a:extLst>
                    <a:ext uri="{9D8B030D-6E8A-4147-A177-3AD203B41FA5}">
                      <a16:colId xmlns:a16="http://schemas.microsoft.com/office/drawing/2014/main" val="3131079624"/>
                    </a:ext>
                  </a:extLst>
                </a:gridCol>
                <a:gridCol w="656727">
                  <a:extLst>
                    <a:ext uri="{9D8B030D-6E8A-4147-A177-3AD203B41FA5}">
                      <a16:colId xmlns:a16="http://schemas.microsoft.com/office/drawing/2014/main" val="2151208387"/>
                    </a:ext>
                  </a:extLst>
                </a:gridCol>
                <a:gridCol w="4011000">
                  <a:extLst>
                    <a:ext uri="{9D8B030D-6E8A-4147-A177-3AD203B41FA5}">
                      <a16:colId xmlns:a16="http://schemas.microsoft.com/office/drawing/2014/main" val="493285083"/>
                    </a:ext>
                  </a:extLst>
                </a:gridCol>
                <a:gridCol w="1574276">
                  <a:extLst>
                    <a:ext uri="{9D8B030D-6E8A-4147-A177-3AD203B41FA5}">
                      <a16:colId xmlns:a16="http://schemas.microsoft.com/office/drawing/2014/main" val="2470650492"/>
                    </a:ext>
                  </a:extLst>
                </a:gridCol>
              </a:tblGrid>
              <a:tr h="41277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solidFill>
                            <a:schemeClr val="bg1"/>
                          </a:solidFill>
                          <a:effectLst/>
                        </a:rPr>
                        <a:t>항목명</a:t>
                      </a:r>
                      <a:endParaRPr lang="ko-KR" sz="1400" kern="100" spc="-1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solidFill>
                            <a:schemeClr val="bg1"/>
                          </a:solidFill>
                          <a:effectLst/>
                        </a:rPr>
                        <a:t>의미</a:t>
                      </a:r>
                      <a:endParaRPr lang="ko-KR" sz="1400" kern="100" spc="-1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solidFill>
                            <a:schemeClr val="bg1"/>
                          </a:solidFill>
                          <a:effectLst/>
                        </a:rPr>
                        <a:t>유형</a:t>
                      </a:r>
                      <a:endParaRPr lang="ko-KR" sz="1400" kern="100" spc="-1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solidFill>
                            <a:schemeClr val="bg1"/>
                          </a:solidFill>
                          <a:effectLst/>
                        </a:rPr>
                        <a:t>이상치</a:t>
                      </a:r>
                      <a:r>
                        <a:rPr lang="en-US" sz="1400" kern="100" spc="-15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sz="1400" kern="100" spc="-150" dirty="0">
                          <a:solidFill>
                            <a:schemeClr val="bg1"/>
                          </a:solidFill>
                          <a:effectLst/>
                        </a:rPr>
                        <a:t>건</a:t>
                      </a:r>
                      <a:r>
                        <a:rPr lang="en-US" sz="1400" kern="100" spc="-15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ko-KR" sz="1400" kern="100" spc="-1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 err="1">
                          <a:solidFill>
                            <a:schemeClr val="bg1"/>
                          </a:solidFill>
                          <a:effectLst/>
                        </a:rPr>
                        <a:t>결측치</a:t>
                      </a:r>
                      <a:r>
                        <a:rPr lang="en-US" sz="1400" kern="100" spc="-15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sz="1400" kern="100" spc="-150" dirty="0">
                          <a:solidFill>
                            <a:schemeClr val="bg1"/>
                          </a:solidFill>
                          <a:effectLst/>
                        </a:rPr>
                        <a:t>건</a:t>
                      </a:r>
                      <a:r>
                        <a:rPr lang="en-US" sz="1400" kern="100" spc="-15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ko-KR" sz="1400" kern="100" spc="-1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solidFill>
                            <a:schemeClr val="bg1"/>
                          </a:solidFill>
                          <a:effectLst/>
                        </a:rPr>
                        <a:t>확인결과</a:t>
                      </a:r>
                      <a:endParaRPr lang="ko-KR" sz="1400" kern="100" spc="-1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solidFill>
                            <a:schemeClr val="bg1"/>
                          </a:solidFill>
                          <a:effectLst/>
                        </a:rPr>
                        <a:t>정제방안</a:t>
                      </a:r>
                      <a:endParaRPr lang="ko-KR" sz="1400" kern="100" spc="-1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338503"/>
                  </a:ext>
                </a:extLst>
              </a:tr>
              <a:tr h="45860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solidFill>
                            <a:schemeClr val="bg1"/>
                          </a:solidFill>
                          <a:effectLst/>
                        </a:rPr>
                        <a:t>판매단가</a:t>
                      </a:r>
                      <a:endParaRPr lang="ko-KR" sz="1400" kern="100" spc="-1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effectLst/>
                        </a:rPr>
                        <a:t>제품의 판매단가</a:t>
                      </a:r>
                      <a:r>
                        <a:rPr lang="en-US" sz="1400" kern="100" spc="-150" dirty="0">
                          <a:effectLst/>
                        </a:rPr>
                        <a:t>(\)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>
                          <a:effectLst/>
                        </a:rPr>
                        <a:t>연속형</a:t>
                      </a:r>
                      <a:endParaRPr lang="ko-KR" sz="1400" kern="100" spc="-15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spc="-150" dirty="0">
                          <a:effectLst/>
                        </a:rPr>
                        <a:t>(=0</a:t>
                      </a:r>
                      <a:r>
                        <a:rPr lang="ko-KR" sz="1400" kern="100" spc="-150" dirty="0">
                          <a:effectLst/>
                        </a:rPr>
                        <a:t>인 경우</a:t>
                      </a:r>
                      <a:r>
                        <a:rPr lang="en-US" sz="1400" kern="100" spc="-150" dirty="0">
                          <a:effectLst/>
                        </a:rPr>
                        <a:t>) 532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spc="-150">
                          <a:effectLst/>
                        </a:rPr>
                        <a:t> </a:t>
                      </a:r>
                      <a:endParaRPr lang="ko-KR" sz="1400" kern="100" spc="-15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 err="1">
                          <a:effectLst/>
                        </a:rPr>
                        <a:t>렌탈</a:t>
                      </a:r>
                      <a:r>
                        <a:rPr lang="en-US" sz="1400" kern="100" spc="-150" dirty="0">
                          <a:effectLst/>
                        </a:rPr>
                        <a:t>, </a:t>
                      </a:r>
                      <a:r>
                        <a:rPr lang="ko-KR" sz="1400" kern="100" spc="-150" dirty="0">
                          <a:effectLst/>
                        </a:rPr>
                        <a:t>상조</a:t>
                      </a:r>
                      <a:r>
                        <a:rPr lang="en-US" sz="1400" kern="100" spc="-150" dirty="0">
                          <a:effectLst/>
                        </a:rPr>
                        <a:t>, </a:t>
                      </a:r>
                      <a:r>
                        <a:rPr lang="ko-KR" sz="1400" kern="100" spc="-150" dirty="0">
                          <a:effectLst/>
                        </a:rPr>
                        <a:t>소개 프로그램의 경우이므로 이상치가 아님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effectLst/>
                        </a:rPr>
                        <a:t>유지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922935"/>
                  </a:ext>
                </a:extLst>
              </a:tr>
              <a:tr h="45860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solidFill>
                            <a:schemeClr val="bg1"/>
                          </a:solidFill>
                          <a:effectLst/>
                        </a:rPr>
                        <a:t>수수료율</a:t>
                      </a:r>
                      <a:endParaRPr lang="ko-KR" sz="1400" kern="100" spc="-1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effectLst/>
                        </a:rPr>
                        <a:t>자사 </a:t>
                      </a:r>
                      <a:r>
                        <a:rPr lang="ko-KR" sz="1400" kern="100" spc="-150" dirty="0" err="1">
                          <a:effectLst/>
                        </a:rPr>
                        <a:t>홍보수수료율</a:t>
                      </a:r>
                      <a:r>
                        <a:rPr lang="ko-KR" sz="1400" kern="100" spc="-150" dirty="0">
                          <a:effectLst/>
                        </a:rPr>
                        <a:t> 비율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effectLst/>
                        </a:rPr>
                        <a:t>연속형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spc="-150" dirty="0">
                          <a:effectLst/>
                        </a:rPr>
                        <a:t>(=0</a:t>
                      </a:r>
                      <a:r>
                        <a:rPr lang="ko-KR" sz="1400" kern="100" spc="-150" dirty="0">
                          <a:effectLst/>
                        </a:rPr>
                        <a:t>인 경우</a:t>
                      </a:r>
                      <a:r>
                        <a:rPr lang="en-US" sz="1400" kern="100" spc="-150" dirty="0">
                          <a:effectLst/>
                        </a:rPr>
                        <a:t>) 196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spc="-150">
                          <a:effectLst/>
                        </a:rPr>
                        <a:t> </a:t>
                      </a:r>
                      <a:endParaRPr lang="ko-KR" sz="1400" kern="100" spc="-15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spc="-150" dirty="0">
                          <a:effectLst/>
                        </a:rPr>
                        <a:t>(= 0</a:t>
                      </a:r>
                      <a:r>
                        <a:rPr lang="ko-KR" sz="1400" kern="100" spc="-150" dirty="0">
                          <a:effectLst/>
                        </a:rPr>
                        <a:t>인 경우</a:t>
                      </a:r>
                      <a:r>
                        <a:rPr lang="en-US" sz="1400" kern="100" spc="-150" dirty="0">
                          <a:effectLst/>
                        </a:rPr>
                        <a:t>) </a:t>
                      </a:r>
                      <a:r>
                        <a:rPr lang="ko-KR" sz="1400" kern="100" spc="-150" dirty="0">
                          <a:effectLst/>
                        </a:rPr>
                        <a:t>정부지원사업 참여 업체이므로 이상치가 아님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effectLst/>
                        </a:rPr>
                        <a:t>유지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298792"/>
                  </a:ext>
                </a:extLst>
              </a:tr>
              <a:tr h="45860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solidFill>
                            <a:schemeClr val="bg1"/>
                          </a:solidFill>
                          <a:effectLst/>
                        </a:rPr>
                        <a:t>상품</a:t>
                      </a:r>
                      <a:r>
                        <a:rPr lang="en-US" sz="1400" kern="100" spc="-150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ko-KR" sz="1400" kern="100" spc="-1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effectLst/>
                        </a:rPr>
                        <a:t>상품 고유 </a:t>
                      </a:r>
                      <a:r>
                        <a:rPr lang="en-US" sz="1400" kern="100" spc="-150" dirty="0">
                          <a:effectLst/>
                        </a:rPr>
                        <a:t>ID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effectLst/>
                        </a:rPr>
                        <a:t>범주형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spc="-150" dirty="0">
                          <a:effectLst/>
                        </a:rPr>
                        <a:t>(</a:t>
                      </a:r>
                      <a:r>
                        <a:rPr lang="ko-KR" sz="1400" kern="100" spc="-150" dirty="0">
                          <a:effectLst/>
                        </a:rPr>
                        <a:t>중복되는 </a:t>
                      </a:r>
                      <a:r>
                        <a:rPr lang="en-US" sz="1400" kern="100" spc="-150" dirty="0">
                          <a:effectLst/>
                        </a:rPr>
                        <a:t>ID </a:t>
                      </a:r>
                      <a:r>
                        <a:rPr lang="ko-KR" sz="1400" kern="100" spc="-150" dirty="0">
                          <a:effectLst/>
                        </a:rPr>
                        <a:t>존재</a:t>
                      </a:r>
                      <a:r>
                        <a:rPr lang="en-US" sz="1400" kern="100" spc="-150" dirty="0">
                          <a:effectLst/>
                        </a:rPr>
                        <a:t>) 44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spc="-150">
                          <a:effectLst/>
                        </a:rPr>
                        <a:t> </a:t>
                      </a:r>
                      <a:endParaRPr lang="ko-KR" sz="1400" kern="100" spc="-15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effectLst/>
                        </a:rPr>
                        <a:t>데이터 결합 과정에서 문제 발생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effectLst/>
                        </a:rPr>
                        <a:t>삭제 또는 </a:t>
                      </a:r>
                      <a:r>
                        <a:rPr lang="en-US" sz="1400" kern="100" spc="-150" dirty="0">
                          <a:effectLst/>
                        </a:rPr>
                        <a:t>ID </a:t>
                      </a:r>
                      <a:r>
                        <a:rPr lang="ko-KR" sz="1400" kern="100" spc="-150" dirty="0">
                          <a:effectLst/>
                        </a:rPr>
                        <a:t>분리</a:t>
                      </a:r>
                      <a:r>
                        <a:rPr lang="en-US" sz="1400" kern="100" spc="-150" dirty="0">
                          <a:effectLst/>
                        </a:rPr>
                        <a:t>*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211352"/>
                  </a:ext>
                </a:extLst>
              </a:tr>
              <a:tr h="45860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spc="-150" dirty="0">
                          <a:solidFill>
                            <a:schemeClr val="bg1"/>
                          </a:solidFill>
                          <a:effectLst/>
                        </a:rPr>
                        <a:t>PD</a:t>
                      </a:r>
                      <a:endParaRPr lang="ko-KR" sz="1400" kern="100" spc="-1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>
                          <a:effectLst/>
                        </a:rPr>
                        <a:t>프로그램 담당 </a:t>
                      </a:r>
                      <a:r>
                        <a:rPr lang="en-US" sz="1400" kern="100" spc="-150">
                          <a:effectLst/>
                        </a:rPr>
                        <a:t>PD</a:t>
                      </a:r>
                      <a:endParaRPr lang="ko-KR" sz="1400" kern="100" spc="-15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effectLst/>
                        </a:rPr>
                        <a:t>범주형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spc="-150" dirty="0">
                          <a:effectLst/>
                        </a:rPr>
                        <a:t> 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spc="-150" dirty="0">
                          <a:effectLst/>
                        </a:rPr>
                        <a:t>7592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effectLst/>
                        </a:rPr>
                        <a:t>재방송 데이터 누락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effectLst/>
                        </a:rPr>
                        <a:t>직전 생방송 데이터로 대체</a:t>
                      </a:r>
                      <a:r>
                        <a:rPr lang="en-US" sz="1400" kern="100" spc="-150" dirty="0">
                          <a:effectLst/>
                        </a:rPr>
                        <a:t>**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857416"/>
                  </a:ext>
                </a:extLst>
              </a:tr>
              <a:tr h="45860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spc="-150" dirty="0">
                          <a:solidFill>
                            <a:schemeClr val="bg1"/>
                          </a:solidFill>
                          <a:effectLst/>
                        </a:rPr>
                        <a:t>SH</a:t>
                      </a:r>
                      <a:endParaRPr lang="ko-KR" sz="1400" kern="100" spc="-1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effectLst/>
                        </a:rPr>
                        <a:t>프로그램 담당 </a:t>
                      </a:r>
                      <a:r>
                        <a:rPr lang="ko-KR" sz="1400" kern="100" spc="-150" dirty="0" err="1">
                          <a:effectLst/>
                        </a:rPr>
                        <a:t>쇼호스트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>
                          <a:effectLst/>
                        </a:rPr>
                        <a:t>범주형</a:t>
                      </a:r>
                      <a:endParaRPr lang="ko-KR" sz="1400" kern="100" spc="-15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spc="-150" dirty="0">
                          <a:effectLst/>
                        </a:rPr>
                        <a:t> 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spc="-150" dirty="0">
                          <a:effectLst/>
                        </a:rPr>
                        <a:t>7773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effectLst/>
                        </a:rPr>
                        <a:t>재방송 데이터 누락</a:t>
                      </a:r>
                      <a:r>
                        <a:rPr lang="en-US" sz="1400" kern="100" spc="-150" dirty="0">
                          <a:effectLst/>
                        </a:rPr>
                        <a:t>, </a:t>
                      </a:r>
                      <a:r>
                        <a:rPr lang="ko-KR" sz="1400" kern="100" spc="-150" dirty="0">
                          <a:effectLst/>
                        </a:rPr>
                        <a:t>게릴라 방송 데이터 누락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effectLst/>
                        </a:rPr>
                        <a:t>직전 생방송 데이터로 대체</a:t>
                      </a:r>
                      <a:r>
                        <a:rPr lang="en-US" sz="1400" kern="100" spc="-150" dirty="0">
                          <a:effectLst/>
                        </a:rPr>
                        <a:t>**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65730"/>
                  </a:ext>
                </a:extLst>
              </a:tr>
              <a:tr h="45860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spc="-150" dirty="0">
                          <a:solidFill>
                            <a:schemeClr val="bg1"/>
                          </a:solidFill>
                          <a:effectLst/>
                        </a:rPr>
                        <a:t>TD</a:t>
                      </a:r>
                      <a:endParaRPr lang="ko-KR" sz="1400" kern="100" spc="-1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effectLst/>
                        </a:rPr>
                        <a:t>프로그램 담당 제작진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>
                          <a:effectLst/>
                        </a:rPr>
                        <a:t>범주형</a:t>
                      </a:r>
                      <a:endParaRPr lang="ko-KR" sz="1400" kern="100" spc="-15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spc="-150" dirty="0">
                          <a:effectLst/>
                        </a:rPr>
                        <a:t> 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spc="-150" dirty="0">
                          <a:effectLst/>
                        </a:rPr>
                        <a:t>7749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effectLst/>
                        </a:rPr>
                        <a:t>재방송 데이터 누락</a:t>
                      </a:r>
                      <a:r>
                        <a:rPr lang="en-US" sz="1400" kern="100" spc="-150" dirty="0">
                          <a:effectLst/>
                        </a:rPr>
                        <a:t>, </a:t>
                      </a:r>
                      <a:r>
                        <a:rPr lang="ko-KR" sz="1400" kern="100" spc="-150" dirty="0">
                          <a:effectLst/>
                        </a:rPr>
                        <a:t>게릴라 방송 데이터 누락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effectLst/>
                        </a:rPr>
                        <a:t>직전 생방송 데이터로 대체</a:t>
                      </a:r>
                      <a:r>
                        <a:rPr lang="en-US" sz="1400" kern="100" spc="-150" dirty="0">
                          <a:effectLst/>
                        </a:rPr>
                        <a:t>**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124257"/>
                  </a:ext>
                </a:extLst>
              </a:tr>
              <a:tr h="4586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solidFill>
                            <a:schemeClr val="bg1"/>
                          </a:solidFill>
                          <a:effectLst/>
                        </a:rPr>
                        <a:t>상품목표</a:t>
                      </a:r>
                      <a:br>
                        <a:rPr lang="en-US" altLang="ko-KR" sz="1400" kern="100" spc="-15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ko-KR" sz="1400" kern="100" spc="-150" dirty="0">
                          <a:solidFill>
                            <a:schemeClr val="bg1"/>
                          </a:solidFill>
                          <a:effectLst/>
                        </a:rPr>
                        <a:t>주문금액</a:t>
                      </a:r>
                      <a:endParaRPr lang="ko-KR" sz="1400" kern="100" spc="-1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 err="1">
                          <a:effectLst/>
                        </a:rPr>
                        <a:t>실제고객상품주문금액</a:t>
                      </a:r>
                      <a:r>
                        <a:rPr lang="en-US" sz="1400" kern="100" spc="-150" dirty="0">
                          <a:effectLst/>
                        </a:rPr>
                        <a:t>(\)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effectLst/>
                        </a:rPr>
                        <a:t>범주형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spc="-150" dirty="0">
                          <a:effectLst/>
                        </a:rPr>
                        <a:t>(</a:t>
                      </a:r>
                      <a:r>
                        <a:rPr lang="ko-KR" sz="1400" kern="100" spc="-150" dirty="0">
                          <a:effectLst/>
                        </a:rPr>
                        <a:t>판매단가보다 낮음</a:t>
                      </a:r>
                      <a:r>
                        <a:rPr lang="en-US" sz="1400" kern="100" spc="-150" dirty="0">
                          <a:effectLst/>
                        </a:rPr>
                        <a:t>) 6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spc="-150" dirty="0">
                          <a:effectLst/>
                        </a:rPr>
                        <a:t> 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effectLst/>
                        </a:rPr>
                        <a:t>사은품 데이터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spc="-150" dirty="0">
                          <a:effectLst/>
                        </a:rPr>
                        <a:t>삭제</a:t>
                      </a:r>
                      <a:endParaRPr lang="ko-KR" sz="1400" kern="1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236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802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9766025-485F-6C56-6601-B77EC025846E}"/>
              </a:ext>
            </a:extLst>
          </p:cNvPr>
          <p:cNvSpPr txBox="1"/>
          <p:nvPr/>
        </p:nvSpPr>
        <p:spPr>
          <a:xfrm>
            <a:off x="360065" y="4408018"/>
            <a:ext cx="9858080" cy="471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spc="-1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  </a:t>
            </a:r>
            <a:r>
              <a:rPr lang="ko-KR" altLang="ko-KR" sz="1200" kern="100" spc="-1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금액 등 다른 변수 일치 시에는 삭제</a:t>
            </a:r>
            <a:r>
              <a:rPr lang="en-US" altLang="ko-KR" sz="1200" kern="100" spc="-1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spc="-1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외의 경우는 신규 상품 </a:t>
            </a:r>
            <a:r>
              <a:rPr lang="en-US" altLang="ko-KR" sz="1200" kern="100" spc="-1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ID</a:t>
            </a:r>
            <a:r>
              <a:rPr lang="ko-KR" altLang="ko-KR" sz="1200" kern="100" spc="-1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부여하여 분리</a:t>
            </a:r>
            <a:br>
              <a:rPr lang="en-US" altLang="ko-KR" sz="1200" kern="100" spc="-1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200" kern="100" spc="-1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** 2020</a:t>
            </a:r>
            <a:r>
              <a:rPr lang="ko-KR" altLang="ko-KR" sz="1200" kern="100" spc="-1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kern="100" spc="-1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 spc="-1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월의 경우 직전 생방송의 정보를 알 수 없어 대체 불가</a:t>
            </a:r>
            <a:endParaRPr lang="ko-KR" altLang="ko-KR" kern="100" spc="-15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Google Shape;164;p5">
            <a:extLst>
              <a:ext uri="{FF2B5EF4-FFF2-40B4-BE49-F238E27FC236}">
                <a16:creationId xmlns:a16="http://schemas.microsoft.com/office/drawing/2014/main" id="{FAFA3512-30EF-AF75-E682-13463C437903}"/>
              </a:ext>
            </a:extLst>
          </p:cNvPr>
          <p:cNvSpPr txBox="1"/>
          <p:nvPr/>
        </p:nvSpPr>
        <p:spPr>
          <a:xfrm>
            <a:off x="284480" y="4815861"/>
            <a:ext cx="448264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 외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D095D9-D957-AFED-03ED-3B19CF4B7344}"/>
              </a:ext>
            </a:extLst>
          </p:cNvPr>
          <p:cNvSpPr txBox="1"/>
          <p:nvPr/>
        </p:nvSpPr>
        <p:spPr>
          <a:xfrm>
            <a:off x="401861" y="5306572"/>
            <a:ext cx="2720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236A4"/>
              </a:buClr>
              <a:buFont typeface="Wingdings" panose="05000000000000000000" pitchFamily="2" charset="2"/>
              <a:buChar char="ü"/>
            </a:pPr>
            <a:r>
              <a:rPr lang="ko-KR" altLang="en-US" sz="1400" b="1" spc="-150" dirty="0">
                <a:latin typeface="+mn-ea"/>
                <a:ea typeface="+mn-ea"/>
              </a:rPr>
              <a:t>게릴라 방송 관련 데이터 </a:t>
            </a:r>
            <a:r>
              <a:rPr lang="en-US" altLang="ko-KR" sz="1400" spc="-150" dirty="0">
                <a:latin typeface="+mn-ea"/>
                <a:ea typeface="+mn-ea"/>
              </a:rPr>
              <a:t>(460</a:t>
            </a:r>
            <a:r>
              <a:rPr lang="ko-KR" altLang="en-US" sz="1400" spc="-150" dirty="0">
                <a:latin typeface="+mn-ea"/>
                <a:ea typeface="+mn-ea"/>
              </a:rPr>
              <a:t>건</a:t>
            </a:r>
            <a:r>
              <a:rPr lang="en-US" altLang="ko-KR" sz="1400" spc="-150" dirty="0">
                <a:latin typeface="+mn-ea"/>
                <a:ea typeface="+mn-ea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A4294-D49E-420E-0D19-1EF2779C05F3}"/>
              </a:ext>
            </a:extLst>
          </p:cNvPr>
          <p:cNvSpPr txBox="1"/>
          <p:nvPr/>
        </p:nvSpPr>
        <p:spPr>
          <a:xfrm>
            <a:off x="5500759" y="5306572"/>
            <a:ext cx="6763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236A4"/>
              </a:buClr>
            </a:pPr>
            <a:r>
              <a:rPr lang="ko-KR" altLang="ko-KR" sz="1600" spc="-15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제작진 정보를 알 수 없고 전체 데이터 중 적은 비율만을 차지하여 삭제</a:t>
            </a:r>
            <a:endParaRPr lang="ko-KR" altLang="en-US" sz="1050" b="1" spc="-150" dirty="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3BE79D-F9EB-8B6B-5E61-5A1E2FCDE46E}"/>
              </a:ext>
            </a:extLst>
          </p:cNvPr>
          <p:cNvSpPr txBox="1"/>
          <p:nvPr/>
        </p:nvSpPr>
        <p:spPr>
          <a:xfrm>
            <a:off x="401861" y="5541074"/>
            <a:ext cx="4344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236A4"/>
              </a:buClr>
              <a:buFont typeface="Wingdings" panose="05000000000000000000" pitchFamily="2" charset="2"/>
              <a:buChar char="ü"/>
            </a:pPr>
            <a:r>
              <a:rPr lang="ko-KR" altLang="en-US" sz="1400" b="1" spc="-15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방송구분은 생방송이지만 프로그램명은 ‘</a:t>
            </a:r>
            <a:r>
              <a:rPr lang="ko-KR" altLang="en-US" sz="1400" b="1" spc="-15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재방</a:t>
            </a:r>
            <a:r>
              <a:rPr lang="en-US" altLang="ko-KR" sz="1400" b="1" spc="-15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~’</a:t>
            </a:r>
            <a:r>
              <a:rPr lang="ko-KR" altLang="en-US" sz="1400" b="1" spc="-15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인 경우</a:t>
            </a:r>
            <a:endParaRPr lang="en-US" altLang="ko-KR" sz="1400" spc="-150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3012BC-2194-1E44-8AAB-FAD9A17D87EA}"/>
              </a:ext>
            </a:extLst>
          </p:cNvPr>
          <p:cNvSpPr txBox="1"/>
          <p:nvPr/>
        </p:nvSpPr>
        <p:spPr>
          <a:xfrm>
            <a:off x="5500761" y="5541076"/>
            <a:ext cx="3705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236A4"/>
              </a:buClr>
            </a:pPr>
            <a:r>
              <a:rPr lang="ko-KR" altLang="en-US" sz="1600" spc="-15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프로그램명을 삭제하고</a:t>
            </a:r>
            <a:r>
              <a:rPr lang="en-US" altLang="ko-KR" sz="1600" spc="-15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600" spc="-15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방송구분의 기준을 따름</a:t>
            </a:r>
            <a:endParaRPr lang="ko-KR" altLang="en-US" sz="1050" b="1" spc="-150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CDF7C-04A5-5BBD-6CDD-CE14E53CB766}"/>
              </a:ext>
            </a:extLst>
          </p:cNvPr>
          <p:cNvSpPr txBox="1"/>
          <p:nvPr/>
        </p:nvSpPr>
        <p:spPr>
          <a:xfrm>
            <a:off x="401860" y="5783822"/>
            <a:ext cx="4370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236A4"/>
              </a:buClr>
              <a:buFont typeface="Wingdings" panose="05000000000000000000" pitchFamily="2" charset="2"/>
              <a:buChar char="ü"/>
            </a:pPr>
            <a:r>
              <a:rPr lang="en-US" altLang="ko-KR" sz="1400" b="1" spc="-15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400" b="1" spc="-15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상품 목표 주문 금액 </a:t>
            </a:r>
            <a:r>
              <a:rPr lang="en-US" altLang="ko-KR" sz="1400" b="1" spc="-15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= 0) &amp; (</a:t>
            </a:r>
            <a:r>
              <a:rPr lang="ko-KR" altLang="en-US" sz="1400" b="1" spc="-15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상품 주문 수량 </a:t>
            </a:r>
            <a:r>
              <a:rPr lang="en-US" altLang="ko-KR" sz="1400" b="1" spc="-15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= 0)</a:t>
            </a:r>
            <a:r>
              <a:rPr lang="en-US" altLang="ko-KR" sz="1400" spc="-150" dirty="0">
                <a:latin typeface="+mn-ea"/>
                <a:ea typeface="+mn-ea"/>
              </a:rPr>
              <a:t>(627</a:t>
            </a:r>
            <a:r>
              <a:rPr lang="ko-KR" altLang="en-US" sz="1400" spc="-150" dirty="0">
                <a:latin typeface="+mn-ea"/>
                <a:ea typeface="+mn-ea"/>
              </a:rPr>
              <a:t>건</a:t>
            </a:r>
            <a:r>
              <a:rPr lang="en-US" altLang="ko-KR" sz="1400" spc="-150" dirty="0">
                <a:latin typeface="+mn-ea"/>
                <a:ea typeface="+mn-ea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9723B0-8FE0-9074-B53E-48562ED1A013}"/>
              </a:ext>
            </a:extLst>
          </p:cNvPr>
          <p:cNvSpPr txBox="1"/>
          <p:nvPr/>
        </p:nvSpPr>
        <p:spPr>
          <a:xfrm>
            <a:off x="5500760" y="5783822"/>
            <a:ext cx="6719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236A4"/>
              </a:buClr>
            </a:pPr>
            <a:r>
              <a:rPr lang="ko-KR" altLang="en-US" sz="1600" spc="-15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사은품으로 간주</a:t>
            </a:r>
            <a:r>
              <a:rPr lang="en-US" altLang="ko-KR" sz="1600" spc="-15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600" spc="-15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삭제</a:t>
            </a:r>
            <a:endParaRPr lang="ko-KR" altLang="en-US" sz="1050" b="1" spc="-150" dirty="0"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59396E-6A20-FCC6-CF5E-608C15729989}"/>
              </a:ext>
            </a:extLst>
          </p:cNvPr>
          <p:cNvSpPr txBox="1"/>
          <p:nvPr/>
        </p:nvSpPr>
        <p:spPr>
          <a:xfrm>
            <a:off x="401859" y="6018183"/>
            <a:ext cx="2805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236A4"/>
              </a:buClr>
              <a:buFont typeface="Wingdings" panose="05000000000000000000" pitchFamily="2" charset="2"/>
              <a:buChar char="ü"/>
            </a:pP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카테고리가 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상생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~’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 경우</a:t>
            </a:r>
            <a:r>
              <a:rPr lang="en-US" altLang="ko-KR" sz="1400" spc="-150" dirty="0">
                <a:latin typeface="+mn-ea"/>
                <a:ea typeface="+mn-ea"/>
              </a:rPr>
              <a:t>(890</a:t>
            </a:r>
            <a:r>
              <a:rPr lang="ko-KR" altLang="en-US" sz="1400" spc="-150" dirty="0">
                <a:latin typeface="+mn-ea"/>
                <a:ea typeface="+mn-ea"/>
              </a:rPr>
              <a:t>건</a:t>
            </a:r>
            <a:r>
              <a:rPr lang="en-US" altLang="ko-KR" sz="1400" spc="-150" dirty="0">
                <a:latin typeface="+mn-ea"/>
                <a:ea typeface="+mn-ea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32B2E1-9FC8-30A5-F333-653490E7B865}"/>
              </a:ext>
            </a:extLst>
          </p:cNvPr>
          <p:cNvSpPr txBox="1"/>
          <p:nvPr/>
        </p:nvSpPr>
        <p:spPr>
          <a:xfrm>
            <a:off x="5500759" y="6019085"/>
            <a:ext cx="6763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236A4"/>
              </a:buClr>
            </a:pPr>
            <a:r>
              <a:rPr lang="ko-KR" altLang="en-US" sz="1600" spc="-15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정부협력 상품이므로 매출에 </a:t>
            </a:r>
            <a:r>
              <a:rPr lang="ko-KR" altLang="en-US" sz="1600" spc="-150" dirty="0">
                <a:latin typeface="+mn-ea"/>
                <a:ea typeface="+mn-ea"/>
                <a:cs typeface="Times New Roman" panose="02020603050405020304" pitchFamily="18" charset="0"/>
              </a:rPr>
              <a:t>반영되지 않아 </a:t>
            </a:r>
            <a:r>
              <a:rPr lang="ko-KR" altLang="en-US" sz="1600" spc="-15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삭제</a:t>
            </a:r>
            <a:endParaRPr lang="ko-KR" altLang="en-US" sz="1050" b="1" spc="-150" dirty="0">
              <a:latin typeface="+mn-ea"/>
              <a:ea typeface="+mn-ea"/>
            </a:endParaRPr>
          </a:p>
        </p:txBody>
      </p:sp>
      <p:sp>
        <p:nvSpPr>
          <p:cNvPr id="20" name="Google Shape;164;p5">
            <a:extLst>
              <a:ext uri="{FF2B5EF4-FFF2-40B4-BE49-F238E27FC236}">
                <a16:creationId xmlns:a16="http://schemas.microsoft.com/office/drawing/2014/main" id="{194A6949-1797-667A-DB3C-CDFEE6FE5682}"/>
              </a:ext>
            </a:extLst>
          </p:cNvPr>
          <p:cNvSpPr txBox="1"/>
          <p:nvPr/>
        </p:nvSpPr>
        <p:spPr>
          <a:xfrm>
            <a:off x="3919487" y="281361"/>
            <a:ext cx="600405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spc="-1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총 </a:t>
            </a:r>
            <a:r>
              <a:rPr lang="en-US" altLang="ko-KR" sz="1800" spc="-1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26, 283 rows </a:t>
            </a:r>
            <a:r>
              <a:rPr lang="ko-KR" altLang="en-US" sz="1800" spc="-1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</a:t>
            </a:r>
            <a:r>
              <a:rPr lang="en-US" altLang="ko-KR" sz="1800" spc="-1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24,219 rows</a:t>
            </a:r>
            <a:endParaRPr sz="1050" spc="-150" dirty="0"/>
          </a:p>
        </p:txBody>
      </p: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28D7ABD1-8C40-2827-28F3-CEDF10F9E71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6208" y="645785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600" smtClean="0"/>
              <a:t>21</a:t>
            </a:fld>
            <a:endParaRPr lang="ko-KR" alt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956C57-0277-5FD3-ADF5-C0D600193E4B}"/>
              </a:ext>
            </a:extLst>
          </p:cNvPr>
          <p:cNvSpPr txBox="1"/>
          <p:nvPr/>
        </p:nvSpPr>
        <p:spPr>
          <a:xfrm>
            <a:off x="401859" y="6255783"/>
            <a:ext cx="2765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236A4"/>
              </a:buClr>
              <a:buFont typeface="Wingdings" panose="05000000000000000000" pitchFamily="2" charset="2"/>
              <a:buChar char="ü"/>
            </a:pPr>
            <a:r>
              <a:rPr lang="ko-KR" altLang="en-US" sz="1400" b="1" spc="-150" dirty="0">
                <a:latin typeface="+mn-ea"/>
                <a:ea typeface="+mn-ea"/>
              </a:rPr>
              <a:t>카테고리가 </a:t>
            </a:r>
            <a:r>
              <a:rPr lang="en-US" altLang="ko-KR" sz="1400" b="1" spc="-150" dirty="0">
                <a:latin typeface="+mn-ea"/>
                <a:ea typeface="+mn-ea"/>
              </a:rPr>
              <a:t>'</a:t>
            </a:r>
            <a:r>
              <a:rPr lang="ko-KR" altLang="en-US" sz="1400" b="1" spc="-150" dirty="0">
                <a:latin typeface="+mn-ea"/>
                <a:ea typeface="+mn-ea"/>
              </a:rPr>
              <a:t>이미용</a:t>
            </a:r>
            <a:r>
              <a:rPr lang="en-US" altLang="ko-KR" sz="1400" b="1" spc="-150" dirty="0">
                <a:latin typeface="+mn-ea"/>
                <a:ea typeface="+mn-ea"/>
              </a:rPr>
              <a:t>_</a:t>
            </a:r>
            <a:r>
              <a:rPr lang="ko-KR" altLang="en-US" sz="1400" b="1" spc="-150" dirty="0">
                <a:latin typeface="+mn-ea"/>
                <a:ea typeface="+mn-ea"/>
              </a:rPr>
              <a:t>기타</a:t>
            </a:r>
            <a:r>
              <a:rPr lang="en-US" altLang="ko-KR" sz="1400" b="1" spc="-150" dirty="0">
                <a:latin typeface="+mn-ea"/>
                <a:ea typeface="+mn-ea"/>
              </a:rPr>
              <a:t>'</a:t>
            </a:r>
            <a:r>
              <a:rPr lang="ko-KR" altLang="en-US" sz="1400" b="1" spc="-150" dirty="0">
                <a:latin typeface="+mn-ea"/>
                <a:ea typeface="+mn-ea"/>
              </a:rPr>
              <a:t>인 경우</a:t>
            </a:r>
            <a:endParaRPr lang="en-US" altLang="ko-KR" sz="1400" spc="-150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FD287-577F-EBEE-C201-C1ED4A3B51D5}"/>
              </a:ext>
            </a:extLst>
          </p:cNvPr>
          <p:cNvSpPr txBox="1"/>
          <p:nvPr/>
        </p:nvSpPr>
        <p:spPr>
          <a:xfrm>
            <a:off x="5502329" y="6256327"/>
            <a:ext cx="6719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236A4"/>
              </a:buClr>
            </a:pPr>
            <a:r>
              <a:rPr lang="ko-KR" altLang="en-US" sz="1600" spc="-15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카테고리가 </a:t>
            </a:r>
            <a:r>
              <a:rPr lang="en-US" altLang="ko-KR" sz="1600" spc="-15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‘</a:t>
            </a:r>
            <a:r>
              <a:rPr lang="ko-KR" altLang="en-US" sz="1600" spc="-15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이미용</a:t>
            </a:r>
            <a:r>
              <a:rPr lang="en-US" altLang="ko-KR" sz="1600" spc="-15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’</a:t>
            </a:r>
            <a:r>
              <a:rPr lang="ko-KR" altLang="en-US" sz="1600" spc="-15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인 경우에 통합</a:t>
            </a:r>
            <a:endParaRPr lang="ko-KR" altLang="en-US" sz="1050" b="1" spc="-1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1860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5;p5">
            <a:extLst>
              <a:ext uri="{FF2B5EF4-FFF2-40B4-BE49-F238E27FC236}">
                <a16:creationId xmlns:a16="http://schemas.microsoft.com/office/drawing/2014/main" id="{AE7040E6-3492-13F1-CB39-A3CF9C84073F}"/>
              </a:ext>
            </a:extLst>
          </p:cNvPr>
          <p:cNvSpPr/>
          <p:nvPr/>
        </p:nvSpPr>
        <p:spPr>
          <a:xfrm>
            <a:off x="547751" y="567673"/>
            <a:ext cx="1631894" cy="139302"/>
          </a:xfrm>
          <a:prstGeom prst="rect">
            <a:avLst/>
          </a:prstGeom>
          <a:solidFill>
            <a:srgbClr val="2580F1">
              <a:alpha val="496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Malgun Gothic"/>
              <a:ea typeface="Malgun Gothic"/>
              <a:sym typeface="Malgun Gothic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2AADC80-5869-4783-B452-6FB8CBC972FC}"/>
              </a:ext>
            </a:extLst>
          </p:cNvPr>
          <p:cNvGraphicFramePr>
            <a:graphicFrameLocks noGrp="1"/>
          </p:cNvGraphicFramePr>
          <p:nvPr/>
        </p:nvGraphicFramePr>
        <p:xfrm>
          <a:off x="540772" y="1049170"/>
          <a:ext cx="11015688" cy="515637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037058">
                  <a:extLst>
                    <a:ext uri="{9D8B030D-6E8A-4147-A177-3AD203B41FA5}">
                      <a16:colId xmlns:a16="http://schemas.microsoft.com/office/drawing/2014/main" val="460742768"/>
                    </a:ext>
                  </a:extLst>
                </a:gridCol>
                <a:gridCol w="2780233">
                  <a:extLst>
                    <a:ext uri="{9D8B030D-6E8A-4147-A177-3AD203B41FA5}">
                      <a16:colId xmlns:a16="http://schemas.microsoft.com/office/drawing/2014/main" val="1415842936"/>
                    </a:ext>
                  </a:extLst>
                </a:gridCol>
                <a:gridCol w="1443790">
                  <a:extLst>
                    <a:ext uri="{9D8B030D-6E8A-4147-A177-3AD203B41FA5}">
                      <a16:colId xmlns:a16="http://schemas.microsoft.com/office/drawing/2014/main" val="3141654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75258082"/>
                    </a:ext>
                  </a:extLst>
                </a:gridCol>
                <a:gridCol w="3535407">
                  <a:extLst>
                    <a:ext uri="{9D8B030D-6E8A-4147-A177-3AD203B41FA5}">
                      <a16:colId xmlns:a16="http://schemas.microsoft.com/office/drawing/2014/main" val="2932208716"/>
                    </a:ext>
                  </a:extLst>
                </a:gridCol>
              </a:tblGrid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변수명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데이터 타입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삭제 여부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삭제 이유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026391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방송</a:t>
                      </a: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Code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 고유 번호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 미사용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41002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채널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채널</a:t>
                      </a:r>
                      <a:endParaRPr lang="en-US" altLang="ko-KR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변수 동일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753038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방송구분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 형태</a:t>
                      </a:r>
                      <a:endParaRPr lang="en-US" altLang="ko-KR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녹화 방송 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생방송 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재방송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변수 미사용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547037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매입과세구분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매입 시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과세 여부</a:t>
                      </a:r>
                      <a:endParaRPr lang="en-US" altLang="ko-KR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과세 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면세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변수 미사용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444105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배송방식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배송방식</a:t>
                      </a:r>
                      <a:endParaRPr lang="en-US" altLang="ko-KR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당사 배송 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협력사 배송 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sng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직택배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변수 미사용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964649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소요분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 소요시간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단위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23221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가중분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시간대 별 제품 판매 역량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700914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프로그램 명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명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판매 물품과 맞지 않음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292403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</a:t>
                      </a: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상폼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고유 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변수 미사용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85596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상품명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상품명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변수 미사용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496958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상품목표취급금액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제품의 총 합계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다른 변수와의 관계를 파악하기 어려움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724020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상품목표주문금액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제품의 총 목표 주문 금액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402704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판매단가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제품의 판매 단가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017206"/>
                  </a:ext>
                </a:extLst>
              </a:tr>
            </a:tbl>
          </a:graphicData>
        </a:graphic>
      </p:graphicFrame>
      <p:sp>
        <p:nvSpPr>
          <p:cNvPr id="3" name="Google Shape;164;p5">
            <a:extLst>
              <a:ext uri="{FF2B5EF4-FFF2-40B4-BE49-F238E27FC236}">
                <a16:creationId xmlns:a16="http://schemas.microsoft.com/office/drawing/2014/main" id="{05E6BD25-DF24-A3D0-B205-56AE1700866F}"/>
              </a:ext>
            </a:extLst>
          </p:cNvPr>
          <p:cNvSpPr txBox="1"/>
          <p:nvPr/>
        </p:nvSpPr>
        <p:spPr>
          <a:xfrm>
            <a:off x="455116" y="283494"/>
            <a:ext cx="174333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변수 정리</a:t>
            </a:r>
            <a:endParaRPr dirty="0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F3B8825F-13FE-428F-9FEE-DCF69B05AD3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6208" y="645785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600" smtClean="0"/>
              <a:t>22</a:t>
            </a:fld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756481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2AADC80-5869-4783-B452-6FB8CBC972FC}"/>
              </a:ext>
            </a:extLst>
          </p:cNvPr>
          <p:cNvGraphicFramePr>
            <a:graphicFrameLocks noGrp="1"/>
          </p:cNvGraphicFramePr>
          <p:nvPr/>
        </p:nvGraphicFramePr>
        <p:xfrm>
          <a:off x="540772" y="1049170"/>
          <a:ext cx="11015688" cy="420366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037058">
                  <a:extLst>
                    <a:ext uri="{9D8B030D-6E8A-4147-A177-3AD203B41FA5}">
                      <a16:colId xmlns:a16="http://schemas.microsoft.com/office/drawing/2014/main" val="460742768"/>
                    </a:ext>
                  </a:extLst>
                </a:gridCol>
                <a:gridCol w="2780233">
                  <a:extLst>
                    <a:ext uri="{9D8B030D-6E8A-4147-A177-3AD203B41FA5}">
                      <a16:colId xmlns:a16="http://schemas.microsoft.com/office/drawing/2014/main" val="1415842936"/>
                    </a:ext>
                  </a:extLst>
                </a:gridCol>
                <a:gridCol w="1556084">
                  <a:extLst>
                    <a:ext uri="{9D8B030D-6E8A-4147-A177-3AD203B41FA5}">
                      <a16:colId xmlns:a16="http://schemas.microsoft.com/office/drawing/2014/main" val="3141654424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3575258082"/>
                    </a:ext>
                  </a:extLst>
                </a:gridCol>
                <a:gridCol w="3567492">
                  <a:extLst>
                    <a:ext uri="{9D8B030D-6E8A-4147-A177-3AD203B41FA5}">
                      <a16:colId xmlns:a16="http://schemas.microsoft.com/office/drawing/2014/main" val="2932208716"/>
                    </a:ext>
                  </a:extLst>
                </a:gridCol>
              </a:tblGrid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변수명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데이터 타입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삭제 여부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삭제 이유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026391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수수료율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자사 홍보 수수료울 비율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41002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 주문 수량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 고객 상품 주문 수량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753038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 주문 금액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 고객 상품 주문 금액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547037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 취소 수량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상품 취소 수량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444105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 취소 금액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상품 취소 금액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576253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ARS</a:t>
                      </a: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금액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 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분석에 영향 없음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964649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상품소요분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 내 해당 상품의 </a:t>
                      </a:r>
                      <a:r>
                        <a:rPr lang="ko-KR" altLang="en-US" sz="1400" b="0" i="0" u="none" strike="sng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소요분</a:t>
                      </a:r>
                      <a:endParaRPr lang="ko-KR" altLang="en-US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단위 시간 당 영업 효율 생성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23221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상품가중분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시간대 별 해당 상품의 판매 역량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단위 시간 당 영업 효율 생성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700914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방송 순번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방송에서 해당 상품의 순서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분석에 영향 없음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292403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방송 시작 시간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 시작 시간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분석에 영향 적음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85596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방송 종료 시간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 종료 시간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분석에 영향 적음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496958"/>
                  </a:ext>
                </a:extLst>
              </a:tr>
            </a:tbl>
          </a:graphicData>
        </a:graphic>
      </p:graphicFrame>
      <p:sp>
        <p:nvSpPr>
          <p:cNvPr id="5" name="Google Shape;165;p5">
            <a:extLst>
              <a:ext uri="{FF2B5EF4-FFF2-40B4-BE49-F238E27FC236}">
                <a16:creationId xmlns:a16="http://schemas.microsoft.com/office/drawing/2014/main" id="{0E07F9B7-9B94-CEEF-9482-2E0DFA17775B}"/>
              </a:ext>
            </a:extLst>
          </p:cNvPr>
          <p:cNvSpPr/>
          <p:nvPr/>
        </p:nvSpPr>
        <p:spPr>
          <a:xfrm>
            <a:off x="547751" y="567673"/>
            <a:ext cx="1631894" cy="139302"/>
          </a:xfrm>
          <a:prstGeom prst="rect">
            <a:avLst/>
          </a:prstGeom>
          <a:solidFill>
            <a:srgbClr val="2580F1">
              <a:alpha val="496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6" name="Google Shape;164;p5">
            <a:extLst>
              <a:ext uri="{FF2B5EF4-FFF2-40B4-BE49-F238E27FC236}">
                <a16:creationId xmlns:a16="http://schemas.microsoft.com/office/drawing/2014/main" id="{43E77714-3856-FBA1-A036-DC00A26DBE6F}"/>
              </a:ext>
            </a:extLst>
          </p:cNvPr>
          <p:cNvSpPr txBox="1"/>
          <p:nvPr/>
        </p:nvSpPr>
        <p:spPr>
          <a:xfrm>
            <a:off x="455116" y="283494"/>
            <a:ext cx="174333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변수 정리</a:t>
            </a:r>
            <a:endParaRPr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1DF6FD0-E1D9-6510-F2FB-9816B16048B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6208" y="645785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600" smtClean="0"/>
              <a:t>23</a:t>
            </a:fld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531087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2AADC80-5869-4783-B452-6FB8CBC972FC}"/>
              </a:ext>
            </a:extLst>
          </p:cNvPr>
          <p:cNvGraphicFramePr>
            <a:graphicFrameLocks noGrp="1"/>
          </p:cNvGraphicFramePr>
          <p:nvPr/>
        </p:nvGraphicFramePr>
        <p:xfrm>
          <a:off x="540772" y="932436"/>
          <a:ext cx="11015688" cy="568891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037058">
                  <a:extLst>
                    <a:ext uri="{9D8B030D-6E8A-4147-A177-3AD203B41FA5}">
                      <a16:colId xmlns:a16="http://schemas.microsoft.com/office/drawing/2014/main" val="460742768"/>
                    </a:ext>
                  </a:extLst>
                </a:gridCol>
                <a:gridCol w="2780233">
                  <a:extLst>
                    <a:ext uri="{9D8B030D-6E8A-4147-A177-3AD203B41FA5}">
                      <a16:colId xmlns:a16="http://schemas.microsoft.com/office/drawing/2014/main" val="1415842936"/>
                    </a:ext>
                  </a:extLst>
                </a:gridCol>
                <a:gridCol w="1443790">
                  <a:extLst>
                    <a:ext uri="{9D8B030D-6E8A-4147-A177-3AD203B41FA5}">
                      <a16:colId xmlns:a16="http://schemas.microsoft.com/office/drawing/2014/main" val="3141654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75258082"/>
                    </a:ext>
                  </a:extLst>
                </a:gridCol>
                <a:gridCol w="3535407">
                  <a:extLst>
                    <a:ext uri="{9D8B030D-6E8A-4147-A177-3AD203B41FA5}">
                      <a16:colId xmlns:a16="http://schemas.microsoft.com/office/drawing/2014/main" val="2932208716"/>
                    </a:ext>
                  </a:extLst>
                </a:gridCol>
              </a:tblGrid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변수명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데이터 타입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삭제 여부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삭제 이유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026391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</a:t>
                      </a: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상폼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고유 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변수 미사용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41002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상품명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상품명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변수 미사용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753038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브랜드</a:t>
                      </a: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브랜드 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브랜드명과 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대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 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대응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547037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브랜드명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판매 브랜드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444105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매입과세구분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매입 시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과세 여부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과세 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면세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변수 미사용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964649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대분류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물품 대분류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23221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중분류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물품 중분류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대분류 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소분류와 유사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700914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소분류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물품 소분류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292403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세분류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물품 </a:t>
                      </a:r>
                      <a:r>
                        <a:rPr lang="ko-KR" altLang="en-US" sz="1400" b="0" i="0" u="none" strike="sng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세분류</a:t>
                      </a:r>
                      <a:endParaRPr lang="ko-KR" altLang="en-US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범주의 수가 너무 많음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85596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카테고리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소분류와 유사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496958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협력사</a:t>
                      </a: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유통 및 배송 협력사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변수 미사용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724020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협력사명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협력사명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402704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매입형태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매입 형태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위탁 매입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직매입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017206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배송방식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 방식</a:t>
                      </a:r>
                      <a:endParaRPr lang="en-US" altLang="ko-KR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당사 배송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협력사 배송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직택배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903071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판매단가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판매 단가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634431"/>
                  </a:ext>
                </a:extLst>
              </a:tr>
            </a:tbl>
          </a:graphicData>
        </a:graphic>
      </p:graphicFrame>
      <p:sp>
        <p:nvSpPr>
          <p:cNvPr id="4" name="Google Shape;165;p5">
            <a:extLst>
              <a:ext uri="{FF2B5EF4-FFF2-40B4-BE49-F238E27FC236}">
                <a16:creationId xmlns:a16="http://schemas.microsoft.com/office/drawing/2014/main" id="{F2E3AFE0-5781-86D6-4655-F056BE688800}"/>
              </a:ext>
            </a:extLst>
          </p:cNvPr>
          <p:cNvSpPr/>
          <p:nvPr/>
        </p:nvSpPr>
        <p:spPr>
          <a:xfrm>
            <a:off x="547751" y="567673"/>
            <a:ext cx="1631894" cy="139302"/>
          </a:xfrm>
          <a:prstGeom prst="rect">
            <a:avLst/>
          </a:prstGeom>
          <a:solidFill>
            <a:srgbClr val="2580F1">
              <a:alpha val="496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5" name="Google Shape;164;p5">
            <a:extLst>
              <a:ext uri="{FF2B5EF4-FFF2-40B4-BE49-F238E27FC236}">
                <a16:creationId xmlns:a16="http://schemas.microsoft.com/office/drawing/2014/main" id="{061DD8C6-8294-DD2E-4B70-B90C684087DC}"/>
              </a:ext>
            </a:extLst>
          </p:cNvPr>
          <p:cNvSpPr txBox="1"/>
          <p:nvPr/>
        </p:nvSpPr>
        <p:spPr>
          <a:xfrm>
            <a:off x="455116" y="283494"/>
            <a:ext cx="174333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변수 정리</a:t>
            </a:r>
            <a:endParaRPr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2D7958-3462-0D13-F092-0F42006C971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6208" y="645785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600" smtClean="0"/>
              <a:t>24</a:t>
            </a:fld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834969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2AADC80-5869-4783-B452-6FB8CBC972FC}"/>
              </a:ext>
            </a:extLst>
          </p:cNvPr>
          <p:cNvGraphicFramePr>
            <a:graphicFrameLocks noGrp="1"/>
          </p:cNvGraphicFramePr>
          <p:nvPr/>
        </p:nvGraphicFramePr>
        <p:xfrm>
          <a:off x="540772" y="1249188"/>
          <a:ext cx="11015688" cy="46380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037058">
                  <a:extLst>
                    <a:ext uri="{9D8B030D-6E8A-4147-A177-3AD203B41FA5}">
                      <a16:colId xmlns:a16="http://schemas.microsoft.com/office/drawing/2014/main" val="460742768"/>
                    </a:ext>
                  </a:extLst>
                </a:gridCol>
                <a:gridCol w="2780233">
                  <a:extLst>
                    <a:ext uri="{9D8B030D-6E8A-4147-A177-3AD203B41FA5}">
                      <a16:colId xmlns:a16="http://schemas.microsoft.com/office/drawing/2014/main" val="1415842936"/>
                    </a:ext>
                  </a:extLst>
                </a:gridCol>
                <a:gridCol w="1443790">
                  <a:extLst>
                    <a:ext uri="{9D8B030D-6E8A-4147-A177-3AD203B41FA5}">
                      <a16:colId xmlns:a16="http://schemas.microsoft.com/office/drawing/2014/main" val="3141654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75258082"/>
                    </a:ext>
                  </a:extLst>
                </a:gridCol>
                <a:gridCol w="3535407">
                  <a:extLst>
                    <a:ext uri="{9D8B030D-6E8A-4147-A177-3AD203B41FA5}">
                      <a16:colId xmlns:a16="http://schemas.microsoft.com/office/drawing/2014/main" val="2932208716"/>
                    </a:ext>
                  </a:extLst>
                </a:gridCol>
              </a:tblGrid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변수명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데이터 타입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삭제 여부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삭제 이유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026391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방송</a:t>
                      </a: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Code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 고유 번호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변수 미사용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41002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방송구분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 구분</a:t>
                      </a:r>
                      <a:endParaRPr lang="en-US" altLang="ko-KR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재방송 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녹화방송 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생방송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부서명과 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대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 </a:t>
                      </a: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대응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753038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프로그램명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이름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판매 물품과 맞지 않음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547037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PD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담당 </a:t>
                      </a:r>
                      <a:r>
                        <a:rPr lang="en-US" altLang="ko-KR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PD</a:t>
                      </a: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444105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SH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담당 </a:t>
                      </a:r>
                      <a:r>
                        <a:rPr lang="ko-KR" altLang="en-US" sz="14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쇼호스트</a:t>
                      </a:r>
                      <a:endParaRPr lang="en-US" altLang="ko-KR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964649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TD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담당 제작진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23221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상품</a:t>
                      </a: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고유 </a:t>
                      </a:r>
                      <a:r>
                        <a:rPr lang="en-US" altLang="ko-KR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b="0" i="0" u="none" strike="sng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변수 미사용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700914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MD</a:t>
                      </a: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담당자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담당 매니저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292403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부서코드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담당 부서코드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변수 미사용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85596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부서명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담당 부서명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변수 미사용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496958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협력사</a:t>
                      </a: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  <a:endParaRPr lang="ko-KR" alt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협력사 교육번호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sng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변수 미사용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724020"/>
                  </a:ext>
                </a:extLst>
              </a:tr>
              <a:tr h="35030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협력사명</a:t>
                      </a:r>
                    </a:p>
                  </a:txBody>
                  <a:tcPr marL="7620" marR="7620" marT="7620" marB="0" anchor="ctr"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협력사명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DA2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402704"/>
                  </a:ext>
                </a:extLst>
              </a:tr>
            </a:tbl>
          </a:graphicData>
        </a:graphic>
      </p:graphicFrame>
      <p:sp>
        <p:nvSpPr>
          <p:cNvPr id="4" name="Google Shape;165;p5">
            <a:extLst>
              <a:ext uri="{FF2B5EF4-FFF2-40B4-BE49-F238E27FC236}">
                <a16:creationId xmlns:a16="http://schemas.microsoft.com/office/drawing/2014/main" id="{7C255A7E-65CF-363C-2112-1A8AD5458E0F}"/>
              </a:ext>
            </a:extLst>
          </p:cNvPr>
          <p:cNvSpPr/>
          <p:nvPr/>
        </p:nvSpPr>
        <p:spPr>
          <a:xfrm>
            <a:off x="547751" y="567673"/>
            <a:ext cx="1631894" cy="139302"/>
          </a:xfrm>
          <a:prstGeom prst="rect">
            <a:avLst/>
          </a:prstGeom>
          <a:solidFill>
            <a:srgbClr val="2580F1">
              <a:alpha val="496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5" name="Google Shape;164;p5">
            <a:extLst>
              <a:ext uri="{FF2B5EF4-FFF2-40B4-BE49-F238E27FC236}">
                <a16:creationId xmlns:a16="http://schemas.microsoft.com/office/drawing/2014/main" id="{56B4515E-9C31-7D3B-5191-178E04E4537E}"/>
              </a:ext>
            </a:extLst>
          </p:cNvPr>
          <p:cNvSpPr txBox="1"/>
          <p:nvPr/>
        </p:nvSpPr>
        <p:spPr>
          <a:xfrm>
            <a:off x="455116" y="283494"/>
            <a:ext cx="174333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변수 정리</a:t>
            </a:r>
            <a:endParaRPr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3BB4AA-BD9B-8BDC-8A7A-C447407F276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6208" y="645785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600" smtClean="0"/>
              <a:t>25</a:t>
            </a:fld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63957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1">
            <a:extLst>
              <a:ext uri="{FF2B5EF4-FFF2-40B4-BE49-F238E27FC236}">
                <a16:creationId xmlns:a16="http://schemas.microsoft.com/office/drawing/2014/main" id="{09EFE3DB-8EAB-B608-9CF2-26457EA7E97A}"/>
              </a:ext>
            </a:extLst>
          </p:cNvPr>
          <p:cNvSpPr txBox="1"/>
          <p:nvPr/>
        </p:nvSpPr>
        <p:spPr>
          <a:xfrm>
            <a:off x="101565" y="196264"/>
            <a:ext cx="43398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i="0" u="none" strike="noStrike" cap="none" spc="-150" dirty="0">
                <a:solidFill>
                  <a:srgbClr val="0236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Part 1  </a:t>
            </a:r>
            <a:r>
              <a:rPr lang="ko-KR" altLang="en-US" sz="3200" i="0" u="none" strike="noStrike" cap="none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추진배경</a:t>
            </a:r>
            <a:endParaRPr sz="3200" i="0" u="none" strike="noStrike" cap="none" spc="-1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" name="Google Shape;91;p2">
            <a:extLst>
              <a:ext uri="{FF2B5EF4-FFF2-40B4-BE49-F238E27FC236}">
                <a16:creationId xmlns:a16="http://schemas.microsoft.com/office/drawing/2014/main" id="{2319727C-47A5-7F4B-06DD-3228690F720A}"/>
              </a:ext>
            </a:extLst>
          </p:cNvPr>
          <p:cNvSpPr txBox="1"/>
          <p:nvPr/>
        </p:nvSpPr>
        <p:spPr>
          <a:xfrm>
            <a:off x="418070" y="971523"/>
            <a:ext cx="107931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TV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영향력 감소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및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경쟁시장 확장으로 고</a:t>
            </a:r>
            <a:r>
              <a:rPr 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객사 이탈이 발생하여 광고 대행 </a:t>
            </a:r>
            <a:r>
              <a:rPr 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매출</a:t>
            </a:r>
            <a:r>
              <a:rPr 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이 </a:t>
            </a:r>
            <a:r>
              <a:rPr 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지속적</a:t>
            </a:r>
            <a:r>
              <a:rPr 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으로 </a:t>
            </a:r>
            <a:r>
              <a:rPr 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하락</a:t>
            </a:r>
            <a:r>
              <a:rPr 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 </a:t>
            </a:r>
            <a:endParaRPr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CACBED-9077-804C-E08C-C6ED4B1271D3}"/>
              </a:ext>
            </a:extLst>
          </p:cNvPr>
          <p:cNvSpPr/>
          <p:nvPr/>
        </p:nvSpPr>
        <p:spPr>
          <a:xfrm>
            <a:off x="364873" y="1667658"/>
            <a:ext cx="3699162" cy="38182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3A3D3C-31D9-52E7-2043-FB56D6BC15CF}"/>
              </a:ext>
            </a:extLst>
          </p:cNvPr>
          <p:cNvSpPr/>
          <p:nvPr/>
        </p:nvSpPr>
        <p:spPr>
          <a:xfrm>
            <a:off x="1352349" y="3682300"/>
            <a:ext cx="522431" cy="1306418"/>
          </a:xfrm>
          <a:prstGeom prst="rect">
            <a:avLst/>
          </a:prstGeom>
          <a:solidFill>
            <a:srgbClr val="2E6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00CACF-45D9-02B0-925D-3D79B767C525}"/>
              </a:ext>
            </a:extLst>
          </p:cNvPr>
          <p:cNvSpPr/>
          <p:nvPr/>
        </p:nvSpPr>
        <p:spPr>
          <a:xfrm>
            <a:off x="2546032" y="3017052"/>
            <a:ext cx="574674" cy="1954081"/>
          </a:xfrm>
          <a:prstGeom prst="rect">
            <a:avLst/>
          </a:prstGeom>
          <a:solidFill>
            <a:srgbClr val="023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BD4C2A-B9F1-CC7C-9E96-F5A9C90DE867}"/>
              </a:ext>
            </a:extLst>
          </p:cNvPr>
          <p:cNvSpPr txBox="1"/>
          <p:nvPr/>
        </p:nvSpPr>
        <p:spPr>
          <a:xfrm>
            <a:off x="1130235" y="5011829"/>
            <a:ext cx="93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</a:t>
            </a:r>
            <a:endParaRPr lang="ko-KR" altLang="en-US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A03EB4-07A7-B094-44E6-EC8C719B3E6F}"/>
              </a:ext>
            </a:extLst>
          </p:cNvPr>
          <p:cNvSpPr txBox="1"/>
          <p:nvPr/>
        </p:nvSpPr>
        <p:spPr>
          <a:xfrm>
            <a:off x="2359144" y="5002031"/>
            <a:ext cx="93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</a:t>
            </a:r>
            <a:endParaRPr lang="ko-KR" altLang="en-US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FAA73A-4095-9F2F-1E8C-4A51E2CB6428}"/>
              </a:ext>
            </a:extLst>
          </p:cNvPr>
          <p:cNvSpPr txBox="1"/>
          <p:nvPr/>
        </p:nvSpPr>
        <p:spPr>
          <a:xfrm>
            <a:off x="2361222" y="2708550"/>
            <a:ext cx="93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57.9</a:t>
            </a:r>
            <a:endParaRPr lang="ko-KR" altLang="en-US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CDE9A4-33FA-EBC6-6593-3F809923FCCC}"/>
              </a:ext>
            </a:extLst>
          </p:cNvPr>
          <p:cNvSpPr txBox="1"/>
          <p:nvPr/>
        </p:nvSpPr>
        <p:spPr>
          <a:xfrm>
            <a:off x="1144705" y="3373797"/>
            <a:ext cx="93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27.4</a:t>
            </a:r>
            <a:endParaRPr lang="ko-KR" altLang="en-US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Google Shape;110;p2">
            <a:extLst>
              <a:ext uri="{FF2B5EF4-FFF2-40B4-BE49-F238E27FC236}">
                <a16:creationId xmlns:a16="http://schemas.microsoft.com/office/drawing/2014/main" id="{F52D99FE-9C3F-E303-A173-9309312ACD22}"/>
              </a:ext>
            </a:extLst>
          </p:cNvPr>
          <p:cNvSpPr txBox="1"/>
          <p:nvPr/>
        </p:nvSpPr>
        <p:spPr>
          <a:xfrm>
            <a:off x="237317" y="1805221"/>
            <a:ext cx="39321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실시간 방송 판매</a:t>
            </a:r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pc="-1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라이브커머스</a:t>
            </a:r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 </a:t>
            </a:r>
            <a:r>
              <a:rPr lang="ko-KR" altLang="en-US" spc="-1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경험률</a:t>
            </a:r>
            <a:endParaRPr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Google Shape;110;p2">
            <a:extLst>
              <a:ext uri="{FF2B5EF4-FFF2-40B4-BE49-F238E27FC236}">
                <a16:creationId xmlns:a16="http://schemas.microsoft.com/office/drawing/2014/main" id="{4510C64B-4D84-AAE5-C893-9E498B227256}"/>
              </a:ext>
            </a:extLst>
          </p:cNvPr>
          <p:cNvSpPr txBox="1"/>
          <p:nvPr/>
        </p:nvSpPr>
        <p:spPr>
          <a:xfrm>
            <a:off x="549191" y="2224552"/>
            <a:ext cx="19968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spc="-1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라이브커머스</a:t>
            </a:r>
            <a:r>
              <a:rPr lang="ko-KR" altLang="en-US" sz="12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이용경험자 </a:t>
            </a:r>
            <a:r>
              <a:rPr lang="en-US" altLang="ko-KR" sz="12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2,315</a:t>
            </a:r>
            <a:r>
              <a:rPr lang="ko-KR" altLang="en-US" sz="12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 </a:t>
            </a:r>
            <a:r>
              <a:rPr lang="en-US" altLang="ko-KR" sz="12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조사기간 </a:t>
            </a:r>
            <a:r>
              <a:rPr lang="en-US" altLang="ko-KR" sz="12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‘21</a:t>
            </a:r>
            <a:r>
              <a:rPr lang="ko-KR" altLang="en-US" sz="12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2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r>
              <a:rPr lang="ko-KR" altLang="en-US" sz="12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endParaRPr sz="12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6E3AB21-6193-3C8E-8C08-D7B46BB8C2A0}"/>
              </a:ext>
            </a:extLst>
          </p:cNvPr>
          <p:cNvCxnSpPr/>
          <p:nvPr/>
        </p:nvCxnSpPr>
        <p:spPr>
          <a:xfrm>
            <a:off x="967943" y="4975843"/>
            <a:ext cx="26034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241948C-4B48-BC72-B501-CD14D7E7867E}"/>
              </a:ext>
            </a:extLst>
          </p:cNvPr>
          <p:cNvCxnSpPr>
            <a:cxnSpLocks/>
          </p:cNvCxnSpPr>
          <p:nvPr/>
        </p:nvCxnSpPr>
        <p:spPr>
          <a:xfrm flipV="1">
            <a:off x="1613917" y="4975860"/>
            <a:ext cx="0" cy="91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D4DF585-D9CA-500B-BA50-59B06F9BD182}"/>
              </a:ext>
            </a:extLst>
          </p:cNvPr>
          <p:cNvCxnSpPr>
            <a:cxnSpLocks/>
          </p:cNvCxnSpPr>
          <p:nvPr/>
        </p:nvCxnSpPr>
        <p:spPr>
          <a:xfrm flipV="1">
            <a:off x="2835022" y="4975860"/>
            <a:ext cx="0" cy="91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D4963AF-6360-8607-7EEA-5CDD017B864E}"/>
              </a:ext>
            </a:extLst>
          </p:cNvPr>
          <p:cNvSpPr txBox="1"/>
          <p:nvPr/>
        </p:nvSpPr>
        <p:spPr>
          <a:xfrm>
            <a:off x="3233669" y="4727328"/>
            <a:ext cx="8375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  </a:t>
            </a:r>
            <a:r>
              <a:rPr lang="en-US" altLang="ko-KR" sz="11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%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D4CAE5F4-0BB0-6F6A-C481-1D6E44B531C8}"/>
              </a:ext>
            </a:extLst>
          </p:cNvPr>
          <p:cNvSpPr/>
          <p:nvPr/>
        </p:nvSpPr>
        <p:spPr>
          <a:xfrm rot="3454966">
            <a:off x="2088690" y="3147565"/>
            <a:ext cx="230262" cy="405550"/>
          </a:xfrm>
          <a:prstGeom prst="upArrow">
            <a:avLst/>
          </a:prstGeom>
          <a:solidFill>
            <a:schemeClr val="bg1"/>
          </a:solidFill>
          <a:ln>
            <a:solidFill>
              <a:srgbClr val="2E6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7AAA2C-1887-5C3C-361A-EAD0FD31AAC1}"/>
              </a:ext>
            </a:extLst>
          </p:cNvPr>
          <p:cNvSpPr/>
          <p:nvPr/>
        </p:nvSpPr>
        <p:spPr>
          <a:xfrm>
            <a:off x="4246419" y="1667658"/>
            <a:ext cx="3699162" cy="38182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BAD8AA-B8A9-6FE1-BD85-07610F860D31}"/>
              </a:ext>
            </a:extLst>
          </p:cNvPr>
          <p:cNvSpPr/>
          <p:nvPr/>
        </p:nvSpPr>
        <p:spPr>
          <a:xfrm>
            <a:off x="8127965" y="1655375"/>
            <a:ext cx="3699162" cy="38182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5083D9D-64E5-F23D-493F-DC9B9D37CE1C}"/>
              </a:ext>
            </a:extLst>
          </p:cNvPr>
          <p:cNvSpPr/>
          <p:nvPr/>
        </p:nvSpPr>
        <p:spPr>
          <a:xfrm>
            <a:off x="5128298" y="3006352"/>
            <a:ext cx="590974" cy="1315801"/>
          </a:xfrm>
          <a:prstGeom prst="rect">
            <a:avLst/>
          </a:prstGeom>
          <a:solidFill>
            <a:srgbClr val="023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1BD24A-430B-0038-87A1-86FB924054F4}"/>
              </a:ext>
            </a:extLst>
          </p:cNvPr>
          <p:cNvSpPr/>
          <p:nvPr/>
        </p:nvSpPr>
        <p:spPr>
          <a:xfrm>
            <a:off x="6348706" y="3236604"/>
            <a:ext cx="590974" cy="862749"/>
          </a:xfrm>
          <a:prstGeom prst="rect">
            <a:avLst/>
          </a:prstGeom>
          <a:solidFill>
            <a:srgbClr val="023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B6742B-E09A-F2B3-2D97-996752ECC5C3}"/>
              </a:ext>
            </a:extLst>
          </p:cNvPr>
          <p:cNvSpPr/>
          <p:nvPr/>
        </p:nvSpPr>
        <p:spPr>
          <a:xfrm>
            <a:off x="5127206" y="4322153"/>
            <a:ext cx="589205" cy="648658"/>
          </a:xfrm>
          <a:prstGeom prst="rect">
            <a:avLst/>
          </a:prstGeom>
          <a:solidFill>
            <a:srgbClr val="2E6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19F47B-29BA-4078-1DC8-ABC25D791966}"/>
              </a:ext>
            </a:extLst>
          </p:cNvPr>
          <p:cNvSpPr/>
          <p:nvPr/>
        </p:nvSpPr>
        <p:spPr>
          <a:xfrm>
            <a:off x="6348706" y="4099353"/>
            <a:ext cx="590974" cy="871457"/>
          </a:xfrm>
          <a:prstGeom prst="rect">
            <a:avLst/>
          </a:prstGeom>
          <a:solidFill>
            <a:srgbClr val="2E6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Google Shape;110;p2">
            <a:extLst>
              <a:ext uri="{FF2B5EF4-FFF2-40B4-BE49-F238E27FC236}">
                <a16:creationId xmlns:a16="http://schemas.microsoft.com/office/drawing/2014/main" id="{A5E2E77C-0D5D-18A0-0A6C-CA6ECBA0B5F9}"/>
              </a:ext>
            </a:extLst>
          </p:cNvPr>
          <p:cNvSpPr txBox="1"/>
          <p:nvPr/>
        </p:nvSpPr>
        <p:spPr>
          <a:xfrm>
            <a:off x="4448441" y="1805221"/>
            <a:ext cx="31675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TV </a:t>
            </a:r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홈쇼핑 고객사 수  변화</a:t>
            </a:r>
            <a:endParaRPr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72B7779-28DC-8D2B-0B59-921F7DD613A5}"/>
              </a:ext>
            </a:extLst>
          </p:cNvPr>
          <p:cNvCxnSpPr/>
          <p:nvPr/>
        </p:nvCxnSpPr>
        <p:spPr>
          <a:xfrm>
            <a:off x="4754218" y="4971134"/>
            <a:ext cx="26034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2B11818-41AF-3F9F-2791-1CA58F08C1BD}"/>
              </a:ext>
            </a:extLst>
          </p:cNvPr>
          <p:cNvCxnSpPr>
            <a:cxnSpLocks/>
          </p:cNvCxnSpPr>
          <p:nvPr/>
        </p:nvCxnSpPr>
        <p:spPr>
          <a:xfrm flipV="1">
            <a:off x="5422198" y="4971134"/>
            <a:ext cx="0" cy="91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73D1CF-B264-C4E5-F37E-357453C909B2}"/>
              </a:ext>
            </a:extLst>
          </p:cNvPr>
          <p:cNvCxnSpPr>
            <a:cxnSpLocks/>
          </p:cNvCxnSpPr>
          <p:nvPr/>
        </p:nvCxnSpPr>
        <p:spPr>
          <a:xfrm flipV="1">
            <a:off x="6643303" y="4971134"/>
            <a:ext cx="0" cy="91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B1012A2-38EB-4C52-8A77-F79994A09BD8}"/>
              </a:ext>
            </a:extLst>
          </p:cNvPr>
          <p:cNvSpPr txBox="1"/>
          <p:nvPr/>
        </p:nvSpPr>
        <p:spPr>
          <a:xfrm>
            <a:off x="5069452" y="5001598"/>
            <a:ext cx="6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</a:t>
            </a:r>
            <a:endParaRPr lang="ko-KR" altLang="en-US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C83F59-C73A-7665-9F21-612185241EE5}"/>
              </a:ext>
            </a:extLst>
          </p:cNvPr>
          <p:cNvSpPr txBox="1"/>
          <p:nvPr/>
        </p:nvSpPr>
        <p:spPr>
          <a:xfrm>
            <a:off x="6310670" y="5009266"/>
            <a:ext cx="6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</a:t>
            </a:r>
            <a:endParaRPr lang="ko-KR" altLang="en-US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7EB95A-1C3B-3619-1F87-7463E1AA1617}"/>
              </a:ext>
            </a:extLst>
          </p:cNvPr>
          <p:cNvSpPr txBox="1"/>
          <p:nvPr/>
        </p:nvSpPr>
        <p:spPr>
          <a:xfrm>
            <a:off x="5032346" y="2699926"/>
            <a:ext cx="76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8509</a:t>
            </a:r>
            <a:endParaRPr lang="ko-KR" altLang="en-US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0B31C4-05E8-ACFD-4CD0-AEF5A6185970}"/>
              </a:ext>
            </a:extLst>
          </p:cNvPr>
          <p:cNvSpPr txBox="1"/>
          <p:nvPr/>
        </p:nvSpPr>
        <p:spPr>
          <a:xfrm>
            <a:off x="5042059" y="4013053"/>
            <a:ext cx="76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6494</a:t>
            </a:r>
            <a:endParaRPr lang="ko-KR" altLang="en-US" spc="-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60DEB-3E1B-BA6B-7016-F27E2E532B8D}"/>
              </a:ext>
            </a:extLst>
          </p:cNvPr>
          <p:cNvSpPr txBox="1"/>
          <p:nvPr/>
        </p:nvSpPr>
        <p:spPr>
          <a:xfrm>
            <a:off x="6252507" y="2933346"/>
            <a:ext cx="76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8338</a:t>
            </a:r>
            <a:endParaRPr lang="ko-KR" altLang="en-US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356069-8AE3-1485-3B21-374E05F0F9FE}"/>
              </a:ext>
            </a:extLst>
          </p:cNvPr>
          <p:cNvSpPr txBox="1"/>
          <p:nvPr/>
        </p:nvSpPr>
        <p:spPr>
          <a:xfrm>
            <a:off x="6265207" y="3787964"/>
            <a:ext cx="76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6520</a:t>
            </a:r>
            <a:endParaRPr lang="ko-KR" altLang="en-US" spc="-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ED1E861-F4F2-6E35-7EEB-B2062C535F0C}"/>
              </a:ext>
            </a:extLst>
          </p:cNvPr>
          <p:cNvSpPr/>
          <p:nvPr/>
        </p:nvSpPr>
        <p:spPr>
          <a:xfrm>
            <a:off x="4536997" y="2244821"/>
            <a:ext cx="1241388" cy="356051"/>
          </a:xfrm>
          <a:prstGeom prst="rect">
            <a:avLst/>
          </a:prstGeom>
          <a:solidFill>
            <a:srgbClr val="E4E4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108991-0B26-3E63-E4C9-EE0F7AE232EA}"/>
              </a:ext>
            </a:extLst>
          </p:cNvPr>
          <p:cNvSpPr txBox="1"/>
          <p:nvPr/>
        </p:nvSpPr>
        <p:spPr>
          <a:xfrm>
            <a:off x="4530675" y="2221671"/>
            <a:ext cx="1195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협력업체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중소기업 협력업체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D3DD100-6A2F-8418-166D-C473CC424F8B}"/>
              </a:ext>
            </a:extLst>
          </p:cNvPr>
          <p:cNvGrpSpPr/>
          <p:nvPr/>
        </p:nvGrpSpPr>
        <p:grpSpPr>
          <a:xfrm>
            <a:off x="5567346" y="2290316"/>
            <a:ext cx="116681" cy="264860"/>
            <a:chOff x="5567346" y="1995676"/>
            <a:chExt cx="116681" cy="26486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C5012E4-A8BF-C674-CA01-AB0D10845FF6}"/>
                </a:ext>
              </a:extLst>
            </p:cNvPr>
            <p:cNvSpPr/>
            <p:nvPr/>
          </p:nvSpPr>
          <p:spPr>
            <a:xfrm>
              <a:off x="5568827" y="1995676"/>
              <a:ext cx="115200" cy="115200"/>
            </a:xfrm>
            <a:prstGeom prst="rect">
              <a:avLst/>
            </a:prstGeom>
            <a:solidFill>
              <a:srgbClr val="023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4165675-2EAA-F400-673B-F5C5A95AEB72}"/>
                </a:ext>
              </a:extLst>
            </p:cNvPr>
            <p:cNvSpPr/>
            <p:nvPr/>
          </p:nvSpPr>
          <p:spPr>
            <a:xfrm>
              <a:off x="5567346" y="2145336"/>
              <a:ext cx="115200" cy="115200"/>
            </a:xfrm>
            <a:prstGeom prst="rect">
              <a:avLst/>
            </a:prstGeom>
            <a:solidFill>
              <a:srgbClr val="2E6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F33061A-A1C5-8856-4C7E-B6A27C10B818}"/>
              </a:ext>
            </a:extLst>
          </p:cNvPr>
          <p:cNvCxnSpPr>
            <a:cxnSpLocks/>
          </p:cNvCxnSpPr>
          <p:nvPr/>
        </p:nvCxnSpPr>
        <p:spPr>
          <a:xfrm>
            <a:off x="5716411" y="3008536"/>
            <a:ext cx="632295" cy="230912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96F6DD9-F8F6-3CDA-7979-0731E68E4DC2}"/>
              </a:ext>
            </a:extLst>
          </p:cNvPr>
          <p:cNvCxnSpPr>
            <a:cxnSpLocks/>
          </p:cNvCxnSpPr>
          <p:nvPr/>
        </p:nvCxnSpPr>
        <p:spPr>
          <a:xfrm flipV="1">
            <a:off x="5718563" y="4100683"/>
            <a:ext cx="627282" cy="221793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191BA5-47CC-A220-A464-704B63BD9C28}"/>
              </a:ext>
            </a:extLst>
          </p:cNvPr>
          <p:cNvGrpSpPr/>
          <p:nvPr/>
        </p:nvGrpSpPr>
        <p:grpSpPr>
          <a:xfrm>
            <a:off x="8522008" y="2987335"/>
            <a:ext cx="2816150" cy="1076231"/>
            <a:chOff x="837413" y="3597964"/>
            <a:chExt cx="2876934" cy="1092472"/>
          </a:xfrm>
        </p:grpSpPr>
        <p:cxnSp>
          <p:nvCxnSpPr>
            <p:cNvPr id="55" name="Google Shape;98;p2">
              <a:extLst>
                <a:ext uri="{FF2B5EF4-FFF2-40B4-BE49-F238E27FC236}">
                  <a16:creationId xmlns:a16="http://schemas.microsoft.com/office/drawing/2014/main" id="{C2E5A090-74F4-6AB4-8075-B61B24B19199}"/>
                </a:ext>
              </a:extLst>
            </p:cNvPr>
            <p:cNvCxnSpPr>
              <a:cxnSpLocks/>
              <a:endCxn id="60" idx="5"/>
            </p:cNvCxnSpPr>
            <p:nvPr/>
          </p:nvCxnSpPr>
          <p:spPr>
            <a:xfrm>
              <a:off x="846938" y="3648002"/>
              <a:ext cx="770302" cy="320248"/>
            </a:xfrm>
            <a:prstGeom prst="straightConnector1">
              <a:avLst/>
            </a:prstGeom>
            <a:noFill/>
            <a:ln w="44450" cap="flat" cmpd="sng">
              <a:solidFill>
                <a:srgbClr val="1559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99;p2">
              <a:extLst>
                <a:ext uri="{FF2B5EF4-FFF2-40B4-BE49-F238E27FC236}">
                  <a16:creationId xmlns:a16="http://schemas.microsoft.com/office/drawing/2014/main" id="{8B9DCCEE-A8AE-5291-48B8-C336EB886544}"/>
                </a:ext>
              </a:extLst>
            </p:cNvPr>
            <p:cNvCxnSpPr>
              <a:cxnSpLocks/>
              <a:stCxn id="60" idx="5"/>
              <a:endCxn id="61" idx="2"/>
            </p:cNvCxnSpPr>
            <p:nvPr/>
          </p:nvCxnSpPr>
          <p:spPr>
            <a:xfrm>
              <a:off x="1617240" y="3968250"/>
              <a:ext cx="666359" cy="253030"/>
            </a:xfrm>
            <a:prstGeom prst="straightConnector1">
              <a:avLst/>
            </a:prstGeom>
            <a:noFill/>
            <a:ln w="44450" cap="flat" cmpd="sng">
              <a:solidFill>
                <a:srgbClr val="1559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100;p2">
              <a:extLst>
                <a:ext uri="{FF2B5EF4-FFF2-40B4-BE49-F238E27FC236}">
                  <a16:creationId xmlns:a16="http://schemas.microsoft.com/office/drawing/2014/main" id="{DA8B89E9-CB8D-6CB3-5894-E950E0F36746}"/>
                </a:ext>
              </a:extLst>
            </p:cNvPr>
            <p:cNvCxnSpPr>
              <a:cxnSpLocks/>
              <a:stCxn id="61" idx="2"/>
              <a:endCxn id="62" idx="5"/>
            </p:cNvCxnSpPr>
            <p:nvPr/>
          </p:nvCxnSpPr>
          <p:spPr>
            <a:xfrm>
              <a:off x="2283599" y="4221280"/>
              <a:ext cx="783057" cy="417283"/>
            </a:xfrm>
            <a:prstGeom prst="straightConnector1">
              <a:avLst/>
            </a:prstGeom>
            <a:noFill/>
            <a:ln w="44450" cap="flat" cmpd="sng">
              <a:solidFill>
                <a:srgbClr val="1559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101;p2">
              <a:extLst>
                <a:ext uri="{FF2B5EF4-FFF2-40B4-BE49-F238E27FC236}">
                  <a16:creationId xmlns:a16="http://schemas.microsoft.com/office/drawing/2014/main" id="{3F32CF83-6984-2CC0-F971-1E482FF7073A}"/>
                </a:ext>
              </a:extLst>
            </p:cNvPr>
            <p:cNvCxnSpPr>
              <a:cxnSpLocks/>
            </p:cNvCxnSpPr>
            <p:nvPr/>
          </p:nvCxnSpPr>
          <p:spPr>
            <a:xfrm>
              <a:off x="3052061" y="4623054"/>
              <a:ext cx="662286" cy="67382"/>
            </a:xfrm>
            <a:prstGeom prst="straightConnector1">
              <a:avLst/>
            </a:prstGeom>
            <a:noFill/>
            <a:ln w="44450" cap="flat" cmpd="sng">
              <a:solidFill>
                <a:srgbClr val="1559E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59" name="Google Shape;102;p2">
              <a:extLst>
                <a:ext uri="{FF2B5EF4-FFF2-40B4-BE49-F238E27FC236}">
                  <a16:creationId xmlns:a16="http://schemas.microsoft.com/office/drawing/2014/main" id="{9F8C8921-7C0A-1E9F-F408-6B771CE3406F}"/>
                </a:ext>
              </a:extLst>
            </p:cNvPr>
            <p:cNvSpPr/>
            <p:nvPr/>
          </p:nvSpPr>
          <p:spPr>
            <a:xfrm>
              <a:off x="837413" y="3597964"/>
              <a:ext cx="86400" cy="8763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1559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0" name="Google Shape;103;p2">
              <a:extLst>
                <a:ext uri="{FF2B5EF4-FFF2-40B4-BE49-F238E27FC236}">
                  <a16:creationId xmlns:a16="http://schemas.microsoft.com/office/drawing/2014/main" id="{684234E7-D96A-7342-75EA-D55969393C0B}"/>
                </a:ext>
              </a:extLst>
            </p:cNvPr>
            <p:cNvSpPr/>
            <p:nvPr/>
          </p:nvSpPr>
          <p:spPr>
            <a:xfrm>
              <a:off x="1543493" y="3893453"/>
              <a:ext cx="86400" cy="8763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1559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1" name="Google Shape;104;p2">
              <a:extLst>
                <a:ext uri="{FF2B5EF4-FFF2-40B4-BE49-F238E27FC236}">
                  <a16:creationId xmlns:a16="http://schemas.microsoft.com/office/drawing/2014/main" id="{329921E3-1A75-4E11-924A-2882CA916B67}"/>
                </a:ext>
              </a:extLst>
            </p:cNvPr>
            <p:cNvSpPr/>
            <p:nvPr/>
          </p:nvSpPr>
          <p:spPr>
            <a:xfrm>
              <a:off x="2283599" y="4177465"/>
              <a:ext cx="86400" cy="8763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1559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2" name="Google Shape;105;p2">
              <a:extLst>
                <a:ext uri="{FF2B5EF4-FFF2-40B4-BE49-F238E27FC236}">
                  <a16:creationId xmlns:a16="http://schemas.microsoft.com/office/drawing/2014/main" id="{967E6C3F-2A9A-FC14-F396-33971C6B8F3E}"/>
                </a:ext>
              </a:extLst>
            </p:cNvPr>
            <p:cNvSpPr/>
            <p:nvPr/>
          </p:nvSpPr>
          <p:spPr>
            <a:xfrm>
              <a:off x="2992909" y="4563766"/>
              <a:ext cx="86400" cy="8763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1559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46916F1-ED10-0D0F-B82D-A28C3613A678}"/>
              </a:ext>
            </a:extLst>
          </p:cNvPr>
          <p:cNvSpPr txBox="1"/>
          <p:nvPr/>
        </p:nvSpPr>
        <p:spPr>
          <a:xfrm>
            <a:off x="8127965" y="1805200"/>
            <a:ext cx="369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홈쇼핑사 전체 매출액 대비</a:t>
            </a:r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방송 매출액 비중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4D8E03B-DC04-9C36-678B-6A9FE80BC014}"/>
              </a:ext>
            </a:extLst>
          </p:cNvPr>
          <p:cNvSpPr txBox="1"/>
          <p:nvPr/>
        </p:nvSpPr>
        <p:spPr>
          <a:xfrm>
            <a:off x="8187926" y="2649709"/>
            <a:ext cx="6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63.7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3BB1B13-8B8E-423D-EE55-AFDF22232464}"/>
              </a:ext>
            </a:extLst>
          </p:cNvPr>
          <p:cNvSpPr txBox="1"/>
          <p:nvPr/>
        </p:nvSpPr>
        <p:spPr>
          <a:xfrm>
            <a:off x="8975407" y="2956455"/>
            <a:ext cx="6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60.5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0163941-AFB9-FF32-8E6C-BD0E5DCD81B7}"/>
              </a:ext>
            </a:extLst>
          </p:cNvPr>
          <p:cNvSpPr txBox="1"/>
          <p:nvPr/>
        </p:nvSpPr>
        <p:spPr>
          <a:xfrm>
            <a:off x="9697340" y="3238122"/>
            <a:ext cx="6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56.5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71C0B2F-9103-0BE3-E8FA-5D8569132121}"/>
              </a:ext>
            </a:extLst>
          </p:cNvPr>
          <p:cNvSpPr txBox="1"/>
          <p:nvPr/>
        </p:nvSpPr>
        <p:spPr>
          <a:xfrm>
            <a:off x="10392080" y="3610796"/>
            <a:ext cx="6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52.4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4CDB3F6-CBD9-CA3F-1418-FA24460081F8}"/>
              </a:ext>
            </a:extLst>
          </p:cNvPr>
          <p:cNvSpPr txBox="1"/>
          <p:nvPr/>
        </p:nvSpPr>
        <p:spPr>
          <a:xfrm>
            <a:off x="11080378" y="3709520"/>
            <a:ext cx="6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51.4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3E3AB9C-6C6E-D7C9-5166-495E45898503}"/>
              </a:ext>
            </a:extLst>
          </p:cNvPr>
          <p:cNvSpPr txBox="1"/>
          <p:nvPr/>
        </p:nvSpPr>
        <p:spPr>
          <a:xfrm>
            <a:off x="8191971" y="5009475"/>
            <a:ext cx="6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</a:t>
            </a:r>
            <a:endParaRPr lang="ko-KR" altLang="en-US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BB6EDC-84FC-CB87-4C64-0EA1A84A98C9}"/>
              </a:ext>
            </a:extLst>
          </p:cNvPr>
          <p:cNvSpPr txBox="1"/>
          <p:nvPr/>
        </p:nvSpPr>
        <p:spPr>
          <a:xfrm>
            <a:off x="8882301" y="5009475"/>
            <a:ext cx="6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2018</a:t>
            </a:r>
            <a:endParaRPr lang="ko-KR" altLang="en-US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70F36A-79D6-A671-6FB1-D1E81DB5B2D0}"/>
              </a:ext>
            </a:extLst>
          </p:cNvPr>
          <p:cNvSpPr txBox="1"/>
          <p:nvPr/>
        </p:nvSpPr>
        <p:spPr>
          <a:xfrm>
            <a:off x="9605651" y="5009475"/>
            <a:ext cx="6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</a:t>
            </a:r>
            <a:endParaRPr lang="ko-KR" altLang="en-US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773401D-B972-989B-2FF1-35E32CDB4B5C}"/>
              </a:ext>
            </a:extLst>
          </p:cNvPr>
          <p:cNvSpPr txBox="1"/>
          <p:nvPr/>
        </p:nvSpPr>
        <p:spPr>
          <a:xfrm>
            <a:off x="10311220" y="5009475"/>
            <a:ext cx="6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</a:t>
            </a:r>
            <a:endParaRPr lang="ko-KR" altLang="en-US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D7D256-BF8B-1A0C-714B-B3592EBDF4FA}"/>
              </a:ext>
            </a:extLst>
          </p:cNvPr>
          <p:cNvSpPr txBox="1"/>
          <p:nvPr/>
        </p:nvSpPr>
        <p:spPr>
          <a:xfrm>
            <a:off x="10976149" y="5009475"/>
            <a:ext cx="6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</a:t>
            </a:r>
            <a:endParaRPr lang="ko-KR" altLang="en-US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CC17C634-C150-597F-2DDC-80BCFB5713A2}"/>
              </a:ext>
            </a:extLst>
          </p:cNvPr>
          <p:cNvCxnSpPr>
            <a:cxnSpLocks/>
            <a:stCxn id="59" idx="4"/>
          </p:cNvCxnSpPr>
          <p:nvPr/>
        </p:nvCxnSpPr>
        <p:spPr>
          <a:xfrm>
            <a:off x="8564296" y="3073662"/>
            <a:ext cx="0" cy="189714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D2C5D93F-803C-7CE1-6CBB-AF949FEA1948}"/>
              </a:ext>
            </a:extLst>
          </p:cNvPr>
          <p:cNvCxnSpPr>
            <a:cxnSpLocks/>
            <a:stCxn id="60" idx="4"/>
          </p:cNvCxnSpPr>
          <p:nvPr/>
        </p:nvCxnSpPr>
        <p:spPr>
          <a:xfrm>
            <a:off x="9255458" y="3364758"/>
            <a:ext cx="0" cy="160605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69A85F20-C413-B281-AD3E-34740FB4F66F}"/>
              </a:ext>
            </a:extLst>
          </p:cNvPr>
          <p:cNvCxnSpPr>
            <a:cxnSpLocks/>
            <a:stCxn id="61" idx="4"/>
          </p:cNvCxnSpPr>
          <p:nvPr/>
        </p:nvCxnSpPr>
        <p:spPr>
          <a:xfrm>
            <a:off x="9979927" y="3644548"/>
            <a:ext cx="0" cy="135705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684CDA4-5A61-A457-D5AB-D86BC94145D5}"/>
              </a:ext>
            </a:extLst>
          </p:cNvPr>
          <p:cNvCxnSpPr>
            <a:cxnSpLocks/>
            <a:stCxn id="62" idx="4"/>
          </p:cNvCxnSpPr>
          <p:nvPr/>
        </p:nvCxnSpPr>
        <p:spPr>
          <a:xfrm>
            <a:off x="10674251" y="4025106"/>
            <a:ext cx="0" cy="93750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C5A6033-3F24-6856-767B-86EF21A3E355}"/>
              </a:ext>
            </a:extLst>
          </p:cNvPr>
          <p:cNvCxnSpPr>
            <a:cxnSpLocks/>
          </p:cNvCxnSpPr>
          <p:nvPr/>
        </p:nvCxnSpPr>
        <p:spPr>
          <a:xfrm>
            <a:off x="11329057" y="4078852"/>
            <a:ext cx="0" cy="9098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7F0F0A39-DCAB-0FB5-858B-E781557D769D}"/>
              </a:ext>
            </a:extLst>
          </p:cNvPr>
          <p:cNvCxnSpPr>
            <a:cxnSpLocks/>
          </p:cNvCxnSpPr>
          <p:nvPr/>
        </p:nvCxnSpPr>
        <p:spPr>
          <a:xfrm>
            <a:off x="8287335" y="4966867"/>
            <a:ext cx="33883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11C3EBA-051F-C619-4650-920EEA9C87F3}"/>
              </a:ext>
            </a:extLst>
          </p:cNvPr>
          <p:cNvSpPr txBox="1"/>
          <p:nvPr/>
        </p:nvSpPr>
        <p:spPr>
          <a:xfrm>
            <a:off x="11343452" y="4701000"/>
            <a:ext cx="8375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 </a:t>
            </a:r>
            <a:r>
              <a:rPr lang="en-US" altLang="ko-KR" sz="11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%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87ADFDCC-7991-8B3B-22F0-3E20F13F184D}"/>
              </a:ext>
            </a:extLst>
          </p:cNvPr>
          <p:cNvCxnSpPr>
            <a:cxnSpLocks/>
          </p:cNvCxnSpPr>
          <p:nvPr/>
        </p:nvCxnSpPr>
        <p:spPr>
          <a:xfrm flipV="1">
            <a:off x="8556760" y="4966377"/>
            <a:ext cx="0" cy="91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A35D418D-421D-0283-8510-8B33F8F24840}"/>
              </a:ext>
            </a:extLst>
          </p:cNvPr>
          <p:cNvCxnSpPr>
            <a:cxnSpLocks/>
          </p:cNvCxnSpPr>
          <p:nvPr/>
        </p:nvCxnSpPr>
        <p:spPr>
          <a:xfrm flipV="1">
            <a:off x="9253990" y="4966377"/>
            <a:ext cx="0" cy="91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7EC3D60B-642F-4CC8-CD84-BE7714E8578A}"/>
              </a:ext>
            </a:extLst>
          </p:cNvPr>
          <p:cNvCxnSpPr>
            <a:cxnSpLocks/>
          </p:cNvCxnSpPr>
          <p:nvPr/>
        </p:nvCxnSpPr>
        <p:spPr>
          <a:xfrm flipV="1">
            <a:off x="9977890" y="4966377"/>
            <a:ext cx="0" cy="91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FFCEC899-5931-353A-ED95-E54BF94C1E7B}"/>
              </a:ext>
            </a:extLst>
          </p:cNvPr>
          <p:cNvCxnSpPr>
            <a:cxnSpLocks/>
          </p:cNvCxnSpPr>
          <p:nvPr/>
        </p:nvCxnSpPr>
        <p:spPr>
          <a:xfrm flipV="1">
            <a:off x="10670040" y="4966377"/>
            <a:ext cx="0" cy="91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607CF2E6-93FC-F5A7-B09B-C6CCC4E3A725}"/>
              </a:ext>
            </a:extLst>
          </p:cNvPr>
          <p:cNvCxnSpPr>
            <a:cxnSpLocks/>
          </p:cNvCxnSpPr>
          <p:nvPr/>
        </p:nvCxnSpPr>
        <p:spPr>
          <a:xfrm flipV="1">
            <a:off x="11330440" y="4966377"/>
            <a:ext cx="0" cy="91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C65D39C-A665-3D4E-CB69-01E1AB1A7FE0}"/>
              </a:ext>
            </a:extLst>
          </p:cNvPr>
          <p:cNvSpPr txBox="1"/>
          <p:nvPr/>
        </p:nvSpPr>
        <p:spPr>
          <a:xfrm>
            <a:off x="8141393" y="5586965"/>
            <a:ext cx="363769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TV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홈쇼핑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개사 방송매출액 지속 감소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2" name="Google Shape;110;p2">
            <a:extLst>
              <a:ext uri="{FF2B5EF4-FFF2-40B4-BE49-F238E27FC236}">
                <a16:creationId xmlns:a16="http://schemas.microsoft.com/office/drawing/2014/main" id="{6ED38521-1436-042E-2BF8-90E52D739722}"/>
              </a:ext>
            </a:extLst>
          </p:cNvPr>
          <p:cNvSpPr txBox="1"/>
          <p:nvPr/>
        </p:nvSpPr>
        <p:spPr>
          <a:xfrm>
            <a:off x="321403" y="5603914"/>
            <a:ext cx="3932112" cy="33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경쟁시장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 커머스를 포함한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이커머스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확장</a:t>
            </a: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3" name="Google Shape;110;p2">
            <a:extLst>
              <a:ext uri="{FF2B5EF4-FFF2-40B4-BE49-F238E27FC236}">
                <a16:creationId xmlns:a16="http://schemas.microsoft.com/office/drawing/2014/main" id="{60A791C0-CD69-3B60-E61A-738594521B0B}"/>
              </a:ext>
            </a:extLst>
          </p:cNvPr>
          <p:cNvSpPr txBox="1"/>
          <p:nvPr/>
        </p:nvSpPr>
        <p:spPr>
          <a:xfrm>
            <a:off x="4465009" y="5588816"/>
            <a:ext cx="316752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고객사 이탈</a:t>
            </a: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4" name="Google Shape;95;p2">
            <a:extLst>
              <a:ext uri="{FF2B5EF4-FFF2-40B4-BE49-F238E27FC236}">
                <a16:creationId xmlns:a16="http://schemas.microsoft.com/office/drawing/2014/main" id="{65703359-E435-E3BF-02C5-1513B634266F}"/>
              </a:ext>
            </a:extLst>
          </p:cNvPr>
          <p:cNvSpPr txBox="1"/>
          <p:nvPr/>
        </p:nvSpPr>
        <p:spPr>
          <a:xfrm>
            <a:off x="418070" y="6081342"/>
            <a:ext cx="11249241" cy="446892"/>
          </a:xfrm>
          <a:prstGeom prst="rect">
            <a:avLst/>
          </a:prstGeom>
          <a:solidFill>
            <a:srgbClr val="0236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이에 따라 주요 사업인 </a:t>
            </a:r>
            <a:r>
              <a:rPr lang="en-US" altLang="ko-KR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TV </a:t>
            </a:r>
            <a:r>
              <a:rPr lang="ko-KR" altLang="en-US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홈쇼핑 부문 강화를 통한 매출 증대 전략 수립 필요</a:t>
            </a:r>
            <a:endParaRPr lang="en-US" altLang="ko-KR" sz="20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슬라이드 번호 개체 틀 2">
            <a:extLst>
              <a:ext uri="{FF2B5EF4-FFF2-40B4-BE49-F238E27FC236}">
                <a16:creationId xmlns:a16="http://schemas.microsoft.com/office/drawing/2014/main" id="{A76B352A-A783-C64F-B056-2B09999D515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6208" y="645785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6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fld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D3A7A7-A7C3-2E15-D9ED-F8B84438008C}"/>
              </a:ext>
            </a:extLst>
          </p:cNvPr>
          <p:cNvSpPr txBox="1"/>
          <p:nvPr/>
        </p:nvSpPr>
        <p:spPr>
          <a:xfrm>
            <a:off x="6866309" y="4729828"/>
            <a:ext cx="8363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</a:t>
            </a:r>
            <a:r>
              <a:rPr lang="en-US" altLang="ko-KR" sz="11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 </a:t>
            </a:r>
            <a:r>
              <a:rPr lang="ko-KR" altLang="en-US" sz="11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C312A4-4B51-DE6E-B21D-D7AACA02283A}"/>
              </a:ext>
            </a:extLst>
          </p:cNvPr>
          <p:cNvSpPr/>
          <p:nvPr/>
        </p:nvSpPr>
        <p:spPr>
          <a:xfrm>
            <a:off x="7118645" y="4989961"/>
            <a:ext cx="628854" cy="50491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E6E6"/>
              </a:solidFill>
            </a:endParaRPr>
          </a:p>
        </p:txBody>
      </p:sp>
      <p:sp>
        <p:nvSpPr>
          <p:cNvPr id="44" name="물결 43">
            <a:extLst>
              <a:ext uri="{FF2B5EF4-FFF2-40B4-BE49-F238E27FC236}">
                <a16:creationId xmlns:a16="http://schemas.microsoft.com/office/drawing/2014/main" id="{DE33120C-C395-B928-7274-5B80ED616DF2}"/>
              </a:ext>
            </a:extLst>
          </p:cNvPr>
          <p:cNvSpPr/>
          <p:nvPr/>
        </p:nvSpPr>
        <p:spPr>
          <a:xfrm>
            <a:off x="6325409" y="4504746"/>
            <a:ext cx="627282" cy="136469"/>
          </a:xfrm>
          <a:prstGeom prst="wave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물결 48">
            <a:extLst>
              <a:ext uri="{FF2B5EF4-FFF2-40B4-BE49-F238E27FC236}">
                <a16:creationId xmlns:a16="http://schemas.microsoft.com/office/drawing/2014/main" id="{AC531C23-08BA-DA59-099E-8F83BA19BA15}"/>
              </a:ext>
            </a:extLst>
          </p:cNvPr>
          <p:cNvSpPr/>
          <p:nvPr/>
        </p:nvSpPr>
        <p:spPr>
          <a:xfrm>
            <a:off x="5111302" y="4504746"/>
            <a:ext cx="627282" cy="136469"/>
          </a:xfrm>
          <a:prstGeom prst="wave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028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1">
            <a:extLst>
              <a:ext uri="{FF2B5EF4-FFF2-40B4-BE49-F238E27FC236}">
                <a16:creationId xmlns:a16="http://schemas.microsoft.com/office/drawing/2014/main" id="{09EFE3DB-8EAB-B608-9CF2-26457EA7E97A}"/>
              </a:ext>
            </a:extLst>
          </p:cNvPr>
          <p:cNvSpPr txBox="1"/>
          <p:nvPr/>
        </p:nvSpPr>
        <p:spPr>
          <a:xfrm>
            <a:off x="101565" y="196264"/>
            <a:ext cx="43398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i="0" u="none" strike="noStrike" cap="none" spc="-150" dirty="0">
                <a:solidFill>
                  <a:srgbClr val="0236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Part 2  </a:t>
            </a:r>
            <a:r>
              <a:rPr lang="ko-KR" altLang="en-US" sz="3200" i="0" u="none" strike="noStrike" cap="none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현상 및 개선기회</a:t>
            </a:r>
          </a:p>
        </p:txBody>
      </p:sp>
      <p:sp>
        <p:nvSpPr>
          <p:cNvPr id="10" name="Google Shape;91;p2">
            <a:extLst>
              <a:ext uri="{FF2B5EF4-FFF2-40B4-BE49-F238E27FC236}">
                <a16:creationId xmlns:a16="http://schemas.microsoft.com/office/drawing/2014/main" id="{2319727C-47A5-7F4B-06DD-3228690F720A}"/>
              </a:ext>
            </a:extLst>
          </p:cNvPr>
          <p:cNvSpPr txBox="1"/>
          <p:nvPr/>
        </p:nvSpPr>
        <p:spPr>
          <a:xfrm>
            <a:off x="418070" y="971523"/>
            <a:ext cx="107931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데이터 기반 고객사 맞춤형 서비스 제공으로 매출 하락 위기 극복 및 경쟁력 확보</a:t>
            </a:r>
            <a:endParaRPr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CACBED-9077-804C-E08C-C6ED4B1271D3}"/>
              </a:ext>
            </a:extLst>
          </p:cNvPr>
          <p:cNvSpPr/>
          <p:nvPr/>
        </p:nvSpPr>
        <p:spPr>
          <a:xfrm>
            <a:off x="364873" y="1667658"/>
            <a:ext cx="3699162" cy="1277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10;p2">
            <a:extLst>
              <a:ext uri="{FF2B5EF4-FFF2-40B4-BE49-F238E27FC236}">
                <a16:creationId xmlns:a16="http://schemas.microsoft.com/office/drawing/2014/main" id="{F52D99FE-9C3F-E303-A173-9309312ACD22}"/>
              </a:ext>
            </a:extLst>
          </p:cNvPr>
          <p:cNvSpPr txBox="1"/>
          <p:nvPr/>
        </p:nvSpPr>
        <p:spPr>
          <a:xfrm>
            <a:off x="237317" y="1806619"/>
            <a:ext cx="39321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방송 시간 별 매출 변동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7AAA2C-1887-5C3C-361A-EAD0FD31AAC1}"/>
              </a:ext>
            </a:extLst>
          </p:cNvPr>
          <p:cNvSpPr/>
          <p:nvPr/>
        </p:nvSpPr>
        <p:spPr>
          <a:xfrm>
            <a:off x="4246419" y="1667658"/>
            <a:ext cx="3699162" cy="1277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BAD8AA-B8A9-6FE1-BD85-07610F860D31}"/>
              </a:ext>
            </a:extLst>
          </p:cNvPr>
          <p:cNvSpPr/>
          <p:nvPr/>
        </p:nvSpPr>
        <p:spPr>
          <a:xfrm>
            <a:off x="8127965" y="1655376"/>
            <a:ext cx="3699162" cy="12898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Google Shape;110;p2">
            <a:extLst>
              <a:ext uri="{FF2B5EF4-FFF2-40B4-BE49-F238E27FC236}">
                <a16:creationId xmlns:a16="http://schemas.microsoft.com/office/drawing/2014/main" id="{A5E2E77C-0D5D-18A0-0A6C-CA6ECBA0B5F9}"/>
              </a:ext>
            </a:extLst>
          </p:cNvPr>
          <p:cNvSpPr txBox="1"/>
          <p:nvPr/>
        </p:nvSpPr>
        <p:spPr>
          <a:xfrm>
            <a:off x="4448441" y="1806619"/>
            <a:ext cx="31675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제작진 방송 성적 부진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46916F1-ED10-0D0F-B82D-A28C3613A678}"/>
              </a:ext>
            </a:extLst>
          </p:cNvPr>
          <p:cNvSpPr txBox="1"/>
          <p:nvPr/>
        </p:nvSpPr>
        <p:spPr>
          <a:xfrm>
            <a:off x="8127965" y="1806619"/>
            <a:ext cx="369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</a:t>
            </a:r>
            <a:r>
              <a:rPr lang="ko-KR" altLang="en-US" spc="-15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입점고객사</a:t>
            </a:r>
            <a:r>
              <a:rPr lang="ko-KR" altLang="en-US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이탈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65D39C-A665-3D4E-CB69-01E1AB1A7FE0}"/>
              </a:ext>
            </a:extLst>
          </p:cNvPr>
          <p:cNvSpPr txBox="1"/>
          <p:nvPr/>
        </p:nvSpPr>
        <p:spPr>
          <a:xfrm>
            <a:off x="8141393" y="5536087"/>
            <a:ext cx="363769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고객사 관계 강화 및 신규 고객사 유치</a:t>
            </a:r>
          </a:p>
        </p:txBody>
      </p:sp>
      <p:sp>
        <p:nvSpPr>
          <p:cNvPr id="92" name="Google Shape;110;p2">
            <a:extLst>
              <a:ext uri="{FF2B5EF4-FFF2-40B4-BE49-F238E27FC236}">
                <a16:creationId xmlns:a16="http://schemas.microsoft.com/office/drawing/2014/main" id="{6ED38521-1436-042E-2BF8-90E52D739722}"/>
              </a:ext>
            </a:extLst>
          </p:cNvPr>
          <p:cNvSpPr txBox="1"/>
          <p:nvPr/>
        </p:nvSpPr>
        <p:spPr>
          <a:xfrm>
            <a:off x="321403" y="5536107"/>
            <a:ext cx="393211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시간별 맞춤 프로그램 편성으로 판매 증대</a:t>
            </a:r>
          </a:p>
        </p:txBody>
      </p:sp>
      <p:sp>
        <p:nvSpPr>
          <p:cNvPr id="93" name="Google Shape;110;p2">
            <a:extLst>
              <a:ext uri="{FF2B5EF4-FFF2-40B4-BE49-F238E27FC236}">
                <a16:creationId xmlns:a16="http://schemas.microsoft.com/office/drawing/2014/main" id="{60A791C0-CD69-3B60-E61A-738594521B0B}"/>
              </a:ext>
            </a:extLst>
          </p:cNvPr>
          <p:cNvSpPr txBox="1"/>
          <p:nvPr/>
        </p:nvSpPr>
        <p:spPr>
          <a:xfrm>
            <a:off x="4465009" y="5536107"/>
            <a:ext cx="316752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최적의 제작진 조합으로 전문성 강화</a:t>
            </a:r>
          </a:p>
        </p:txBody>
      </p:sp>
      <p:sp>
        <p:nvSpPr>
          <p:cNvPr id="94" name="Google Shape;95;p2">
            <a:extLst>
              <a:ext uri="{FF2B5EF4-FFF2-40B4-BE49-F238E27FC236}">
                <a16:creationId xmlns:a16="http://schemas.microsoft.com/office/drawing/2014/main" id="{65703359-E435-E3BF-02C5-1513B634266F}"/>
              </a:ext>
            </a:extLst>
          </p:cNvPr>
          <p:cNvSpPr txBox="1"/>
          <p:nvPr/>
        </p:nvSpPr>
        <p:spPr>
          <a:xfrm>
            <a:off x="418070" y="6038810"/>
            <a:ext cx="11249241" cy="446892"/>
          </a:xfrm>
          <a:prstGeom prst="rect">
            <a:avLst/>
          </a:prstGeom>
          <a:solidFill>
            <a:srgbClr val="0236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최적의 프로그램 편성과 제작진 조합을 통한 고객사 유지 및 매출액 </a:t>
            </a:r>
            <a:r>
              <a:rPr lang="en-US" altLang="ko-KR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520</a:t>
            </a:r>
            <a:r>
              <a:rPr lang="ko-KR" altLang="en-US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억 달성</a:t>
            </a:r>
          </a:p>
        </p:txBody>
      </p:sp>
      <p:sp>
        <p:nvSpPr>
          <p:cNvPr id="2" name="Google Shape;146;p3">
            <a:extLst>
              <a:ext uri="{FF2B5EF4-FFF2-40B4-BE49-F238E27FC236}">
                <a16:creationId xmlns:a16="http://schemas.microsoft.com/office/drawing/2014/main" id="{07971D86-5E70-7F08-4559-B48401E6C7F1}"/>
              </a:ext>
            </a:extLst>
          </p:cNvPr>
          <p:cNvSpPr txBox="1"/>
          <p:nvPr/>
        </p:nvSpPr>
        <p:spPr>
          <a:xfrm>
            <a:off x="469511" y="2249036"/>
            <a:ext cx="351890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 err="1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요일별</a:t>
            </a:r>
            <a:r>
              <a:rPr lang="en-US" altLang="ko-KR" sz="1600" spc="-15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1600" spc="-15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월별</a:t>
            </a:r>
            <a:r>
              <a:rPr lang="en-US" altLang="ko-KR" sz="1600" spc="-15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1600" spc="-15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시간대별 상품 판매 추세 파악</a:t>
            </a:r>
            <a:endParaRPr lang="en-US" altLang="ko-KR" sz="1600" spc="-150" dirty="0">
              <a:solidFill>
                <a:srgbClr val="222222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주요 시간 인기 상품 편성 강화</a:t>
            </a:r>
            <a:endParaRPr lang="en-US" altLang="ko-KR" sz="1600" spc="-150" dirty="0">
              <a:solidFill>
                <a:srgbClr val="222222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8" name="Google Shape;146;p3">
            <a:extLst>
              <a:ext uri="{FF2B5EF4-FFF2-40B4-BE49-F238E27FC236}">
                <a16:creationId xmlns:a16="http://schemas.microsoft.com/office/drawing/2014/main" id="{08C849E5-D96B-0BCE-E2B1-C186E021D7A0}"/>
              </a:ext>
            </a:extLst>
          </p:cNvPr>
          <p:cNvSpPr txBox="1"/>
          <p:nvPr/>
        </p:nvSpPr>
        <p:spPr>
          <a:xfrm>
            <a:off x="4336550" y="2249036"/>
            <a:ext cx="351890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PD/MD/SH/TD </a:t>
            </a:r>
            <a:r>
              <a:rPr lang="ko-KR" altLang="en-US" sz="1600" spc="-15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역량 구분 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주요 카테고리 별 우수한 제작진 선정</a:t>
            </a:r>
          </a:p>
        </p:txBody>
      </p:sp>
      <p:sp>
        <p:nvSpPr>
          <p:cNvPr id="9" name="Google Shape;146;p3">
            <a:extLst>
              <a:ext uri="{FF2B5EF4-FFF2-40B4-BE49-F238E27FC236}">
                <a16:creationId xmlns:a16="http://schemas.microsoft.com/office/drawing/2014/main" id="{EB0E8C20-A7C8-730B-0A5A-C8A14C7DC5B7}"/>
              </a:ext>
            </a:extLst>
          </p:cNvPr>
          <p:cNvSpPr txBox="1"/>
          <p:nvPr/>
        </p:nvSpPr>
        <p:spPr>
          <a:xfrm>
            <a:off x="8308227" y="2269818"/>
            <a:ext cx="317247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빅데이터 기반 매출 예측 서비스 개발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카테고리별 </a:t>
            </a:r>
            <a:r>
              <a:rPr lang="en-US" altLang="ko-KR" sz="1600" spc="-15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TV</a:t>
            </a:r>
            <a:r>
              <a:rPr lang="ko-KR" altLang="en-US" sz="1600" spc="-15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홈쇼핑 판매 데이터 활용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9AC888-5DBF-8B6A-0F07-D1E21AB5673D}"/>
              </a:ext>
            </a:extLst>
          </p:cNvPr>
          <p:cNvSpPr/>
          <p:nvPr/>
        </p:nvSpPr>
        <p:spPr>
          <a:xfrm>
            <a:off x="379380" y="3123405"/>
            <a:ext cx="3699162" cy="22570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540FA4-89D0-F812-8757-D4D264E02F10}"/>
              </a:ext>
            </a:extLst>
          </p:cNvPr>
          <p:cNvSpPr/>
          <p:nvPr/>
        </p:nvSpPr>
        <p:spPr>
          <a:xfrm>
            <a:off x="4246419" y="3103085"/>
            <a:ext cx="3699162" cy="22570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2B905BB-2392-C119-95AF-D39E241572FE}"/>
              </a:ext>
            </a:extLst>
          </p:cNvPr>
          <p:cNvSpPr/>
          <p:nvPr/>
        </p:nvSpPr>
        <p:spPr>
          <a:xfrm>
            <a:off x="8113458" y="3082765"/>
            <a:ext cx="3699162" cy="22570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Google Shape;148;p3">
            <a:extLst>
              <a:ext uri="{FF2B5EF4-FFF2-40B4-BE49-F238E27FC236}">
                <a16:creationId xmlns:a16="http://schemas.microsoft.com/office/drawing/2014/main" id="{E2FA6B59-048F-F0A1-E2EF-4254E221C922}"/>
              </a:ext>
            </a:extLst>
          </p:cNvPr>
          <p:cNvSpPr txBox="1"/>
          <p:nvPr/>
        </p:nvSpPr>
        <p:spPr>
          <a:xfrm>
            <a:off x="430449" y="3137682"/>
            <a:ext cx="357989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I</a:t>
            </a:r>
            <a:r>
              <a:rPr lang="ko-KR" altLang="en-US" sz="16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사 </a:t>
            </a:r>
            <a:r>
              <a:rPr lang="en-US" altLang="ko-KR" sz="16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’</a:t>
            </a:r>
            <a:r>
              <a:rPr lang="ko-KR" altLang="en-US" sz="16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마케팅 캘린더</a:t>
            </a:r>
            <a:r>
              <a:rPr lang="en-US" altLang="ko-KR" sz="16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’</a:t>
            </a:r>
            <a:endParaRPr sz="16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86" name="Google Shape;149;p3">
            <a:extLst>
              <a:ext uri="{FF2B5EF4-FFF2-40B4-BE49-F238E27FC236}">
                <a16:creationId xmlns:a16="http://schemas.microsoft.com/office/drawing/2014/main" id="{D58E1E54-A050-2414-D0CA-E0C75C9F8497}"/>
              </a:ext>
            </a:extLst>
          </p:cNvPr>
          <p:cNvSpPr txBox="1"/>
          <p:nvPr/>
        </p:nvSpPr>
        <p:spPr>
          <a:xfrm>
            <a:off x="640765" y="4802282"/>
            <a:ext cx="336958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40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월별 축제</a:t>
            </a:r>
            <a:r>
              <a:rPr lang="en-US" altLang="ko-KR" sz="140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/</a:t>
            </a:r>
            <a:r>
              <a:rPr lang="ko-KR" altLang="en-US" sz="140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행사</a:t>
            </a:r>
            <a:r>
              <a:rPr lang="en-US" altLang="ko-KR" sz="140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/</a:t>
            </a:r>
            <a:r>
              <a:rPr lang="ko-KR" altLang="en-US" sz="140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등 마케팅적 요소 반영된</a:t>
            </a:r>
            <a:br>
              <a:rPr lang="en-US" altLang="ko-KR" sz="140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</a:br>
            <a:r>
              <a:rPr lang="en-US" altLang="ko-KR" sz="140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 </a:t>
            </a:r>
            <a:r>
              <a:rPr lang="ko-KR" altLang="en-US" sz="140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캘린더 제작</a:t>
            </a:r>
            <a:endParaRPr sz="1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87" name="Picture 2" descr="2021년 마케팅 캘린더 &gt; 아이보스 마케팅 자료실 &gt; 콘텐츠 &gt; 아이보스 : 온라인마케팅, 인터넷마케팅 커뮤니티">
            <a:extLst>
              <a:ext uri="{FF2B5EF4-FFF2-40B4-BE49-F238E27FC236}">
                <a16:creationId xmlns:a16="http://schemas.microsoft.com/office/drawing/2014/main" id="{6D1E4368-A18A-2131-B1EF-1A6526E5E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" t="45850" r="59412" b="19730"/>
          <a:stretch/>
        </p:blipFill>
        <p:spPr bwMode="auto">
          <a:xfrm>
            <a:off x="842846" y="3482765"/>
            <a:ext cx="2753834" cy="131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Google Shape;137;p3">
            <a:extLst>
              <a:ext uri="{FF2B5EF4-FFF2-40B4-BE49-F238E27FC236}">
                <a16:creationId xmlns:a16="http://schemas.microsoft.com/office/drawing/2014/main" id="{C80C50A0-2340-6172-C04C-A7DFDB4A7140}"/>
              </a:ext>
            </a:extLst>
          </p:cNvPr>
          <p:cNvSpPr txBox="1"/>
          <p:nvPr/>
        </p:nvSpPr>
        <p:spPr>
          <a:xfrm>
            <a:off x="5096138" y="3137682"/>
            <a:ext cx="188590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S</a:t>
            </a:r>
            <a:r>
              <a:rPr lang="ko-KR" altLang="en-US" sz="16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사 조직개편</a:t>
            </a:r>
            <a:endParaRPr sz="16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90" name="Google Shape;141;p3">
            <a:extLst>
              <a:ext uri="{FF2B5EF4-FFF2-40B4-BE49-F238E27FC236}">
                <a16:creationId xmlns:a16="http://schemas.microsoft.com/office/drawing/2014/main" id="{3BE32734-5CC4-AC44-35FF-95C61FE9C346}"/>
              </a:ext>
            </a:extLst>
          </p:cNvPr>
          <p:cNvSpPr txBox="1"/>
          <p:nvPr/>
        </p:nvSpPr>
        <p:spPr>
          <a:xfrm>
            <a:off x="4545151" y="4802282"/>
            <a:ext cx="325147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400" b="0" i="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프로젝트 진행에 따라 구성원이 뭉쳤다가</a:t>
            </a:r>
            <a:br>
              <a:rPr lang="en-US" altLang="ko-KR" sz="1400" b="0" i="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</a:br>
            <a:r>
              <a:rPr lang="ko-KR" altLang="en-US" sz="1400" b="0" i="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 흩어지는</a:t>
            </a:r>
            <a:r>
              <a:rPr lang="en-US" altLang="ko-KR" sz="140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1400" b="0" i="0" dirty="0">
                <a:solidFill>
                  <a:srgbClr val="2222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조를  구성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907910D-2F49-D72A-BF80-531819D70D19}"/>
              </a:ext>
            </a:extLst>
          </p:cNvPr>
          <p:cNvSpPr txBox="1"/>
          <p:nvPr/>
        </p:nvSpPr>
        <p:spPr>
          <a:xfrm>
            <a:off x="6914306" y="3137682"/>
            <a:ext cx="6126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L</a:t>
            </a:r>
            <a:r>
              <a:rPr lang="ko-KR" altLang="en-US" sz="16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사 ‘파트너사 전용 빅데이터 ’</a:t>
            </a:r>
          </a:p>
        </p:txBody>
      </p:sp>
      <p:pic>
        <p:nvPicPr>
          <p:cNvPr id="97" name="Picture 2">
            <a:extLst>
              <a:ext uri="{FF2B5EF4-FFF2-40B4-BE49-F238E27FC236}">
                <a16:creationId xmlns:a16="http://schemas.microsoft.com/office/drawing/2014/main" id="{89BEC328-6220-AA75-F18C-6B68624C7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775" y="3541739"/>
            <a:ext cx="3040929" cy="116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38B3012-FE99-0989-A518-C8D568F1E2FB}"/>
              </a:ext>
            </a:extLst>
          </p:cNvPr>
          <p:cNvSpPr txBox="1"/>
          <p:nvPr/>
        </p:nvSpPr>
        <p:spPr>
          <a:xfrm>
            <a:off x="8308225" y="4802282"/>
            <a:ext cx="30409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0" i="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-</a:t>
            </a:r>
            <a:r>
              <a:rPr lang="ko-KR" altLang="en-US" sz="1400" b="0" i="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방송 일자 별 </a:t>
            </a:r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매출 현황 분석 자료 제공</a:t>
            </a:r>
          </a:p>
        </p:txBody>
      </p:sp>
      <p:sp>
        <p:nvSpPr>
          <p:cNvPr id="100" name="슬라이드 번호 개체 틀 2">
            <a:extLst>
              <a:ext uri="{FF2B5EF4-FFF2-40B4-BE49-F238E27FC236}">
                <a16:creationId xmlns:a16="http://schemas.microsoft.com/office/drawing/2014/main" id="{53D5B779-F195-BD9C-A570-9B31EC8A3A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6208" y="645785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6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fld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F11ED8-5353-7923-8257-464DD9CA9B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2" b="7638"/>
          <a:stretch/>
        </p:blipFill>
        <p:spPr>
          <a:xfrm>
            <a:off x="5342152" y="3482765"/>
            <a:ext cx="1442353" cy="132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1">
            <a:extLst>
              <a:ext uri="{FF2B5EF4-FFF2-40B4-BE49-F238E27FC236}">
                <a16:creationId xmlns:a16="http://schemas.microsoft.com/office/drawing/2014/main" id="{09EFE3DB-8EAB-B608-9CF2-26457EA7E97A}"/>
              </a:ext>
            </a:extLst>
          </p:cNvPr>
          <p:cNvSpPr txBox="1"/>
          <p:nvPr/>
        </p:nvSpPr>
        <p:spPr>
          <a:xfrm>
            <a:off x="101565" y="196264"/>
            <a:ext cx="43398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i="0" u="none" strike="noStrike" cap="none" spc="-150" dirty="0">
                <a:solidFill>
                  <a:srgbClr val="1559E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Part 3</a:t>
            </a:r>
            <a:r>
              <a:rPr lang="ko-KR" altLang="en-US" sz="3200" i="0" u="none" strike="noStrike" cap="none" spc="-150" dirty="0">
                <a:solidFill>
                  <a:srgbClr val="0236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  </a:t>
            </a:r>
            <a:r>
              <a:rPr lang="ko-KR" altLang="en-US" sz="3200" i="0" u="none" strike="noStrike" cap="none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데이터 분석계획</a:t>
            </a:r>
          </a:p>
        </p:txBody>
      </p:sp>
      <p:sp>
        <p:nvSpPr>
          <p:cNvPr id="6" name="Google Shape;91;p2">
            <a:extLst>
              <a:ext uri="{FF2B5EF4-FFF2-40B4-BE49-F238E27FC236}">
                <a16:creationId xmlns:a16="http://schemas.microsoft.com/office/drawing/2014/main" id="{336BA778-AAEA-2746-CEE1-859FC538E1D0}"/>
              </a:ext>
            </a:extLst>
          </p:cNvPr>
          <p:cNvSpPr txBox="1"/>
          <p:nvPr/>
        </p:nvSpPr>
        <p:spPr>
          <a:xfrm>
            <a:off x="418070" y="855775"/>
            <a:ext cx="10793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데이터 구성</a:t>
            </a:r>
            <a:endParaRPr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graphicFrame>
        <p:nvGraphicFramePr>
          <p:cNvPr id="11" name="표 7">
            <a:extLst>
              <a:ext uri="{FF2B5EF4-FFF2-40B4-BE49-F238E27FC236}">
                <a16:creationId xmlns:a16="http://schemas.microsoft.com/office/drawing/2014/main" id="{57448A02-4C45-AA5B-AA59-5487BD1FC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865647"/>
              </p:ext>
            </p:extLst>
          </p:nvPr>
        </p:nvGraphicFramePr>
        <p:xfrm>
          <a:off x="486736" y="1209544"/>
          <a:ext cx="11218528" cy="1341120"/>
        </p:xfrm>
        <a:graphic>
          <a:graphicData uri="http://schemas.openxmlformats.org/drawingml/2006/table">
            <a:tbl>
              <a:tblPr firstRow="1" bandCol="1">
                <a:tableStyleId>{6E25E649-3F16-4E02-A733-19D2CDBF48F0}</a:tableStyleId>
              </a:tblPr>
              <a:tblGrid>
                <a:gridCol w="2947580">
                  <a:extLst>
                    <a:ext uri="{9D8B030D-6E8A-4147-A177-3AD203B41FA5}">
                      <a16:colId xmlns:a16="http://schemas.microsoft.com/office/drawing/2014/main" val="960429433"/>
                    </a:ext>
                  </a:extLst>
                </a:gridCol>
                <a:gridCol w="2661684">
                  <a:extLst>
                    <a:ext uri="{9D8B030D-6E8A-4147-A177-3AD203B41FA5}">
                      <a16:colId xmlns:a16="http://schemas.microsoft.com/office/drawing/2014/main" val="3223350358"/>
                    </a:ext>
                  </a:extLst>
                </a:gridCol>
                <a:gridCol w="2804632">
                  <a:extLst>
                    <a:ext uri="{9D8B030D-6E8A-4147-A177-3AD203B41FA5}">
                      <a16:colId xmlns:a16="http://schemas.microsoft.com/office/drawing/2014/main" val="3790072248"/>
                    </a:ext>
                  </a:extLst>
                </a:gridCol>
                <a:gridCol w="2804632">
                  <a:extLst>
                    <a:ext uri="{9D8B030D-6E8A-4147-A177-3AD203B41FA5}">
                      <a16:colId xmlns:a16="http://schemas.microsoft.com/office/drawing/2014/main" val="3357968363"/>
                    </a:ext>
                  </a:extLst>
                </a:gridCol>
              </a:tblGrid>
              <a:tr h="312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데이터명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데이터 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434650"/>
                  </a:ext>
                </a:extLst>
              </a:tr>
              <a:tr h="3129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Broadcasting.csv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홈쇼핑 방송 데이터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25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26,283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042200"/>
                  </a:ext>
                </a:extLst>
              </a:tr>
              <a:tr h="3129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Product .csv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상품 데이터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6,816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7686935"/>
                  </a:ext>
                </a:extLst>
              </a:tr>
              <a:tr h="3129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Crew.csv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제작진 데이터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26,283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834986"/>
                  </a:ext>
                </a:extLst>
              </a:tr>
            </a:tbl>
          </a:graphicData>
        </a:graphic>
      </p:graphicFrame>
      <p:sp>
        <p:nvSpPr>
          <p:cNvPr id="15" name="Google Shape;91;p2">
            <a:extLst>
              <a:ext uri="{FF2B5EF4-FFF2-40B4-BE49-F238E27FC236}">
                <a16:creationId xmlns:a16="http://schemas.microsoft.com/office/drawing/2014/main" id="{D1F9DAD6-96E7-B1B7-F986-19E509CC2E25}"/>
              </a:ext>
            </a:extLst>
          </p:cNvPr>
          <p:cNvSpPr txBox="1"/>
          <p:nvPr/>
        </p:nvSpPr>
        <p:spPr>
          <a:xfrm>
            <a:off x="418070" y="2749620"/>
            <a:ext cx="10793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데이터 분석 계획</a:t>
            </a:r>
            <a:endParaRPr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09780A6-C969-EFF7-A3DB-C6121A04F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1806"/>
              </p:ext>
            </p:extLst>
          </p:nvPr>
        </p:nvGraphicFramePr>
        <p:xfrm>
          <a:off x="486736" y="3118911"/>
          <a:ext cx="11218527" cy="320592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2936948">
                  <a:extLst>
                    <a:ext uri="{9D8B030D-6E8A-4147-A177-3AD203B41FA5}">
                      <a16:colId xmlns:a16="http://schemas.microsoft.com/office/drawing/2014/main" val="172557211"/>
                    </a:ext>
                  </a:extLst>
                </a:gridCol>
                <a:gridCol w="2664600">
                  <a:extLst>
                    <a:ext uri="{9D8B030D-6E8A-4147-A177-3AD203B41FA5}">
                      <a16:colId xmlns:a16="http://schemas.microsoft.com/office/drawing/2014/main" val="3723806246"/>
                    </a:ext>
                  </a:extLst>
                </a:gridCol>
                <a:gridCol w="5616979">
                  <a:extLst>
                    <a:ext uri="{9D8B030D-6E8A-4147-A177-3AD203B41FA5}">
                      <a16:colId xmlns:a16="http://schemas.microsoft.com/office/drawing/2014/main" val="1504283740"/>
                    </a:ext>
                  </a:extLst>
                </a:gridCol>
              </a:tblGrid>
              <a:tr h="3661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b="0" kern="1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목적</a:t>
                      </a:r>
                      <a:endParaRPr lang="ko-KR" sz="1600" b="0" kern="10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b="0" kern="1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분석방법</a:t>
                      </a:r>
                      <a:endParaRPr lang="ko-KR" sz="1600" b="0" kern="10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b="0" kern="1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주요 내용</a:t>
                      </a:r>
                      <a:endParaRPr lang="ko-KR" sz="1600" b="0" kern="10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940426"/>
                  </a:ext>
                </a:extLst>
              </a:tr>
              <a:tr h="40028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a:t>시간형 맞춤 프로그램</a:t>
                      </a:r>
                      <a:br>
                        <a:rPr lang="en-US" altLang="ko-KR" sz="1600" b="0" kern="1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a:t>편성으로 판매 증대</a:t>
                      </a:r>
                      <a:endParaRPr lang="en-US" altLang="ko-KR" sz="1600" b="0" kern="1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a:t>탐색적 자료분석</a:t>
                      </a:r>
                      <a:br>
                        <a:rPr lang="en-US" altLang="ko-KR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en-US" altLang="ko-KR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a:t>(bar</a:t>
                      </a:r>
                      <a:r>
                        <a:rPr lang="ko-KR" altLang="en-US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a:t>plot / line plot)</a:t>
                      </a:r>
                      <a:endParaRPr lang="en-US" altLang="ko-KR" sz="1600" kern="100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카테고리 별 매출 비중 확인</a:t>
                      </a:r>
                      <a:br>
                        <a:rPr lang="en-US" altLang="ko-KR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ko-KR" altLang="en-US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월별</a:t>
                      </a:r>
                      <a:r>
                        <a:rPr lang="en-US" altLang="ko-KR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kern="100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요일별</a:t>
                      </a:r>
                      <a:r>
                        <a:rPr lang="en-US" altLang="ko-KR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시간별 매출 변화 확인</a:t>
                      </a:r>
                      <a:endParaRPr lang="en-US" altLang="ko-KR" sz="1600" kern="100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937892"/>
                  </a:ext>
                </a:extLst>
              </a:tr>
              <a:tr h="12061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  <a:spcAft>
                          <a:spcPts val="800"/>
                        </a:spcAft>
                      </a:pPr>
                      <a:endParaRPr lang="en-US" altLang="ko-KR" sz="14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a:t>통계적 가설 검정 </a:t>
                      </a:r>
                      <a:endParaRPr lang="ko-KR" altLang="ko-KR" sz="1600" kern="100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600" kern="100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548819"/>
                  </a:ext>
                </a:extLst>
              </a:tr>
              <a:tr h="313424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제작진 조합 최적화를 통한</a:t>
                      </a:r>
                      <a:br>
                        <a:rPr lang="en-US" altLang="ko-KR" sz="1600" b="0" kern="1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방송 광고효과 증대</a:t>
                      </a:r>
                      <a:endParaRPr lang="en-US" altLang="ko-KR" sz="1600" b="0" kern="1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8580" marR="6858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a:t>탐색적 자료분석</a:t>
                      </a:r>
                      <a:endParaRPr lang="ko-KR" sz="1600" kern="100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금액달성률</a:t>
                      </a:r>
                      <a:r>
                        <a:rPr lang="en-US" altLang="ko-KR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*</a:t>
                      </a:r>
                      <a:r>
                        <a:rPr lang="ko-KR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 </a:t>
                      </a:r>
                      <a:r>
                        <a:rPr lang="en-US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150% </a:t>
                      </a:r>
                      <a:r>
                        <a:rPr lang="ko-KR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초과인 사건에 </a:t>
                      </a:r>
                      <a:br>
                        <a:rPr lang="en-US" altLang="ko-KR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ko-KR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대하여 제작진의 조합을 확인</a:t>
                      </a:r>
                      <a:endParaRPr lang="ko-KR" sz="1600" kern="100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419494"/>
                  </a:ext>
                </a:extLst>
              </a:tr>
              <a:tr h="313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연관분석</a:t>
                      </a:r>
                      <a:endParaRPr lang="ko-KR" altLang="ko-KR" sz="1600" kern="100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371878"/>
                  </a:ext>
                </a:extLst>
              </a:tr>
              <a:tr h="289607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a:t>사전 예상 수익 예측을 통한 고객사관계 강화 및 신규 고객 유치  </a:t>
                      </a:r>
                      <a:endParaRPr lang="en-US" altLang="ko-KR" sz="1600" b="0" kern="1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a:t>랜덤 포레스트</a:t>
                      </a:r>
                      <a:endParaRPr lang="ko-KR" sz="1600" kern="100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제작진</a:t>
                      </a:r>
                      <a:r>
                        <a:rPr lang="en-US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카테고리</a:t>
                      </a:r>
                      <a:r>
                        <a:rPr lang="en-US" altLang="ko-KR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상품목표주문금액</a:t>
                      </a:r>
                      <a:r>
                        <a:rPr lang="en-US" altLang="ko-KR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kern="100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실수량</a:t>
                      </a:r>
                      <a:r>
                        <a:rPr lang="ko-KR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입력 시</a:t>
                      </a:r>
                      <a:br>
                        <a:rPr lang="en-US" altLang="ko-KR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ko-KR" altLang="en-US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예상 수요</a:t>
                      </a:r>
                      <a:r>
                        <a:rPr lang="en-US" altLang="ko-KR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판매량</a:t>
                      </a:r>
                      <a:r>
                        <a:rPr lang="en-US" altLang="ko-KR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r>
                        <a:rPr lang="ko-KR" altLang="en-US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를</a:t>
                      </a:r>
                      <a:r>
                        <a:rPr lang="ko-KR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결과값으로 제시하</a:t>
                      </a:r>
                      <a:r>
                        <a:rPr lang="ko-KR" altLang="en-US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는 </a:t>
                      </a:r>
                      <a:r>
                        <a:rPr lang="ko-KR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모델 생성</a:t>
                      </a:r>
                      <a:endParaRPr lang="ko-KR" sz="1600" kern="100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51276"/>
                  </a:ext>
                </a:extLst>
              </a:tr>
              <a:tr h="289607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600" b="0" kern="1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a:t>캣부스트</a:t>
                      </a:r>
                      <a:endParaRPr lang="ko-KR" sz="1600" kern="100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600" kern="100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139773"/>
                  </a:ext>
                </a:extLst>
              </a:tr>
              <a:tr h="289607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600" b="0" kern="1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a:t>그래디언트부스트</a:t>
                      </a:r>
                      <a:endParaRPr lang="ko-KR" sz="1600" kern="100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600" kern="100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611670"/>
                  </a:ext>
                </a:extLst>
              </a:tr>
              <a:tr h="289607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600" b="0" kern="1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a:t>LGBM</a:t>
                      </a:r>
                      <a:endParaRPr lang="ko-KR" sz="1600" kern="100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600" kern="100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699515"/>
                  </a:ext>
                </a:extLst>
              </a:tr>
              <a:tr h="289607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600" b="0" kern="1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Times New Roman" panose="02020603050405020304" pitchFamily="18" charset="0"/>
                        </a:rPr>
                        <a:t>ExtraTrees</a:t>
                      </a:r>
                      <a:endParaRPr lang="ko-KR" sz="1600" kern="100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600" kern="100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06300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4BE032E-7340-8372-CABD-FE07F43368E2}"/>
              </a:ext>
            </a:extLst>
          </p:cNvPr>
          <p:cNvSpPr txBox="1"/>
          <p:nvPr/>
        </p:nvSpPr>
        <p:spPr>
          <a:xfrm>
            <a:off x="418070" y="6330671"/>
            <a:ext cx="9858080" cy="314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spc="-15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*  </a:t>
            </a:r>
            <a:r>
              <a:rPr lang="ko-KR" altLang="ko-KR" sz="1400" kern="100" spc="-150" dirty="0" err="1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금</a:t>
            </a:r>
            <a:r>
              <a:rPr lang="ko-KR" altLang="en-US" sz="1400" kern="100" spc="-150" dirty="0" err="1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액달성률</a:t>
            </a:r>
            <a:r>
              <a:rPr lang="ko-KR" altLang="en-US" sz="1400" kern="100" spc="-15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spc="-15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= (</a:t>
            </a:r>
            <a:r>
              <a:rPr lang="ko-KR" altLang="en-US" sz="1400" kern="100" spc="-15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상품주문금액 </a:t>
            </a:r>
            <a:r>
              <a:rPr lang="en-US" altLang="ko-KR" sz="1400" kern="100" spc="-15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en-US" sz="1400" kern="100" spc="-15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상품취소금액</a:t>
            </a:r>
            <a:r>
              <a:rPr lang="en-US" altLang="ko-KR" sz="1400" kern="100" spc="-15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) / </a:t>
            </a:r>
            <a:r>
              <a:rPr lang="ko-KR" altLang="en-US" sz="1400" kern="100" spc="-15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상품목표주문금액</a:t>
            </a:r>
            <a:endParaRPr lang="ko-KR" altLang="ko-KR" sz="2000" kern="100" spc="-150" dirty="0"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C5676B37-0088-98C9-3479-57C5E4F78FD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6208" y="645785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6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fld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842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1">
            <a:extLst>
              <a:ext uri="{FF2B5EF4-FFF2-40B4-BE49-F238E27FC236}">
                <a16:creationId xmlns:a16="http://schemas.microsoft.com/office/drawing/2014/main" id="{09EFE3DB-8EAB-B608-9CF2-26457EA7E97A}"/>
              </a:ext>
            </a:extLst>
          </p:cNvPr>
          <p:cNvSpPr txBox="1"/>
          <p:nvPr/>
        </p:nvSpPr>
        <p:spPr>
          <a:xfrm>
            <a:off x="101565" y="196264"/>
            <a:ext cx="43398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i="0" u="none" strike="noStrike" cap="none" spc="-150" dirty="0">
                <a:solidFill>
                  <a:srgbClr val="1559E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Part 4</a:t>
            </a:r>
            <a:r>
              <a:rPr lang="ko-KR" altLang="en-US" sz="3200" i="0" u="none" strike="noStrike" cap="none" spc="-150" dirty="0">
                <a:solidFill>
                  <a:srgbClr val="0236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  </a:t>
            </a:r>
            <a:r>
              <a:rPr lang="ko-KR" altLang="en-US" sz="3200" i="0" u="none" strike="noStrike" cap="none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데이터 분석결과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E1951E6B-0D61-1EE1-5C3E-559204FDE9F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6208" y="645785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6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fld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0F30D9E-B479-3FED-31E7-AFE273E7DA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0870869"/>
              </p:ext>
            </p:extLst>
          </p:nvPr>
        </p:nvGraphicFramePr>
        <p:xfrm>
          <a:off x="341193" y="1815611"/>
          <a:ext cx="5270986" cy="2138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9121D0-CAD2-BF4D-877A-85110E10A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026331"/>
              </p:ext>
            </p:extLst>
          </p:nvPr>
        </p:nvGraphicFramePr>
        <p:xfrm>
          <a:off x="394771" y="3967431"/>
          <a:ext cx="5419431" cy="1856652"/>
        </p:xfrm>
        <a:graphic>
          <a:graphicData uri="http://schemas.openxmlformats.org/drawingml/2006/table">
            <a:tbl>
              <a:tblPr/>
              <a:tblGrid>
                <a:gridCol w="883176">
                  <a:extLst>
                    <a:ext uri="{9D8B030D-6E8A-4147-A177-3AD203B41FA5}">
                      <a16:colId xmlns:a16="http://schemas.microsoft.com/office/drawing/2014/main" val="2906145782"/>
                    </a:ext>
                  </a:extLst>
                </a:gridCol>
                <a:gridCol w="781563">
                  <a:extLst>
                    <a:ext uri="{9D8B030D-6E8A-4147-A177-3AD203B41FA5}">
                      <a16:colId xmlns:a16="http://schemas.microsoft.com/office/drawing/2014/main" val="613132880"/>
                    </a:ext>
                  </a:extLst>
                </a:gridCol>
                <a:gridCol w="779918">
                  <a:extLst>
                    <a:ext uri="{9D8B030D-6E8A-4147-A177-3AD203B41FA5}">
                      <a16:colId xmlns:a16="http://schemas.microsoft.com/office/drawing/2014/main" val="3918232707"/>
                    </a:ext>
                  </a:extLst>
                </a:gridCol>
                <a:gridCol w="1099884">
                  <a:extLst>
                    <a:ext uri="{9D8B030D-6E8A-4147-A177-3AD203B41FA5}">
                      <a16:colId xmlns:a16="http://schemas.microsoft.com/office/drawing/2014/main" val="529727909"/>
                    </a:ext>
                  </a:extLst>
                </a:gridCol>
                <a:gridCol w="929903">
                  <a:extLst>
                    <a:ext uri="{9D8B030D-6E8A-4147-A177-3AD203B41FA5}">
                      <a16:colId xmlns:a16="http://schemas.microsoft.com/office/drawing/2014/main" val="2886873046"/>
                    </a:ext>
                  </a:extLst>
                </a:gridCol>
                <a:gridCol w="944987">
                  <a:extLst>
                    <a:ext uri="{9D8B030D-6E8A-4147-A177-3AD203B41FA5}">
                      <a16:colId xmlns:a16="http://schemas.microsoft.com/office/drawing/2014/main" val="1057676731"/>
                    </a:ext>
                  </a:extLst>
                </a:gridCol>
              </a:tblGrid>
              <a:tr h="4641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매출순위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신선농산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건강식품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신선수산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생활용품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177481"/>
                  </a:ext>
                </a:extLst>
              </a:tr>
              <a:tr h="464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세트의류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청과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전통건강식품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일반어류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비누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세제류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253212"/>
                  </a:ext>
                </a:extLst>
              </a:tr>
              <a:tr h="464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여성복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김치류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건강기능식품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갑각류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패류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정리용품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554455"/>
                  </a:ext>
                </a:extLst>
              </a:tr>
              <a:tr h="464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점퍼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야채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홍삼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건어물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위생용품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180099"/>
                  </a:ext>
                </a:extLst>
              </a:tr>
            </a:tbl>
          </a:graphicData>
        </a:graphic>
      </p:graphicFrame>
      <p:sp>
        <p:nvSpPr>
          <p:cNvPr id="23" name="Google Shape;91;p2">
            <a:extLst>
              <a:ext uri="{FF2B5EF4-FFF2-40B4-BE49-F238E27FC236}">
                <a16:creationId xmlns:a16="http://schemas.microsoft.com/office/drawing/2014/main" id="{14B8195E-8A71-BE8A-9F2E-85BF63E886C3}"/>
              </a:ext>
            </a:extLst>
          </p:cNvPr>
          <p:cNvSpPr txBox="1"/>
          <p:nvPr/>
        </p:nvSpPr>
        <p:spPr>
          <a:xfrm>
            <a:off x="863382" y="1476389"/>
            <a:ext cx="43048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&lt; </a:t>
            </a:r>
            <a:r>
              <a:rPr lang="ko-KR" altLang="en-US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카테고리별 총 매출 현황 </a:t>
            </a:r>
            <a:r>
              <a:rPr lang="en-US" altLang="ko-KR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&gt;</a:t>
            </a:r>
            <a:endParaRPr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DD7F11-E30E-D509-8BCE-F57CE215081A}"/>
              </a:ext>
            </a:extLst>
          </p:cNvPr>
          <p:cNvSpPr txBox="1"/>
          <p:nvPr/>
        </p:nvSpPr>
        <p:spPr>
          <a:xfrm>
            <a:off x="3912016" y="358163"/>
            <a:ext cx="6124352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시간형 맞춤 프로그램 편성으로 판매 증대</a:t>
            </a: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8F49F4D6-EB9D-B850-39E6-981678014582}"/>
              </a:ext>
            </a:extLst>
          </p:cNvPr>
          <p:cNvSpPr txBox="1"/>
          <p:nvPr/>
        </p:nvSpPr>
        <p:spPr>
          <a:xfrm>
            <a:off x="316789" y="749382"/>
            <a:ext cx="116026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236A4"/>
              </a:buClr>
              <a:buFont typeface="Wingdings" panose="05000000000000000000" pitchFamily="2" charset="2"/>
              <a:buChar char="ü"/>
            </a:pPr>
            <a:r>
              <a:rPr lang="ko-KR" altLang="en-US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당사의 고객사 주요 판매 물품 은 </a:t>
            </a:r>
            <a:r>
              <a:rPr lang="ko-KR" altLang="en-US" spc="-1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의류</a:t>
            </a:r>
            <a:r>
              <a:rPr lang="en-US" altLang="ko-KR" spc="-1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,</a:t>
            </a:r>
            <a:r>
              <a:rPr lang="ko-KR" altLang="en-US" spc="-1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농산품</a:t>
            </a:r>
            <a:r>
              <a:rPr lang="en-US" altLang="ko-KR" spc="-1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pc="-1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건강식품</a:t>
            </a:r>
            <a:r>
              <a:rPr lang="en-US" altLang="ko-KR" spc="-1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pc="-15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수산품</a:t>
            </a:r>
            <a:r>
              <a:rPr lang="en-US" altLang="ko-KR" spc="-1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pc="-1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생활용품</a:t>
            </a:r>
            <a:r>
              <a:rPr lang="ko-KR" altLang="en-US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물품들로</a:t>
            </a:r>
            <a:r>
              <a:rPr lang="en-US" altLang="ko-KR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전체의 약 </a:t>
            </a:r>
            <a:r>
              <a:rPr lang="en-US" altLang="ko-KR" spc="-1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49%</a:t>
            </a:r>
            <a:r>
              <a:rPr lang="ko-KR" altLang="en-US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를  차지함</a:t>
            </a:r>
            <a:endParaRPr lang="en-US" altLang="ko-KR" b="1" spc="-15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7F25751F-D8D3-783A-20A5-14694DE106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63102"/>
              </p:ext>
            </p:extLst>
          </p:nvPr>
        </p:nvGraphicFramePr>
        <p:xfrm>
          <a:off x="9299401" y="1693635"/>
          <a:ext cx="2715389" cy="2601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6FC1709B-F07B-38C9-04F7-08E01FA5F8C1}"/>
              </a:ext>
            </a:extLst>
          </p:cNvPr>
          <p:cNvSpPr txBox="1"/>
          <p:nvPr/>
        </p:nvSpPr>
        <p:spPr>
          <a:xfrm>
            <a:off x="6164180" y="4354103"/>
            <a:ext cx="2916648" cy="14699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36000" tIns="45700" rIns="0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US" altLang="ko-KR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 </a:t>
            </a:r>
            <a:r>
              <a:rPr lang="ko-KR" altLang="en-US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 </a:t>
            </a:r>
            <a:r>
              <a:rPr lang="ko-KR" altLang="en-US" sz="16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팬더믹에</a:t>
            </a:r>
            <a:r>
              <a:rPr lang="ko-KR" altLang="en-US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건강식품 판매 증가</a:t>
            </a:r>
            <a:endParaRPr lang="en-US" altLang="ko-KR" sz="16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건강식품은 전국 신규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확진자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 증가와 함께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'20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월까지 매출이 대체로 상승함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 매출은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월까지 감소하나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중순 이후 신규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확진자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수가 증가하면서 다시 증가함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endParaRPr lang="en-US" altLang="ko-KR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AutoNum type="arabicPeriod"/>
            </a:pPr>
            <a:endParaRPr lang="en-US" altLang="ko-KR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AutoNum type="arabicPeriod"/>
            </a:pPr>
            <a:endParaRPr lang="en-US" altLang="ko-KR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Google Shape;91;p2">
            <a:extLst>
              <a:ext uri="{FF2B5EF4-FFF2-40B4-BE49-F238E27FC236}">
                <a16:creationId xmlns:a16="http://schemas.microsoft.com/office/drawing/2014/main" id="{8299477A-A7E9-2600-4810-0F58514C88E1}"/>
              </a:ext>
            </a:extLst>
          </p:cNvPr>
          <p:cNvSpPr txBox="1"/>
          <p:nvPr/>
        </p:nvSpPr>
        <p:spPr>
          <a:xfrm>
            <a:off x="9176209" y="4354103"/>
            <a:ext cx="2835038" cy="14772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US" altLang="ko-KR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 </a:t>
            </a:r>
            <a:r>
              <a:rPr lang="ko-KR" altLang="en-US" sz="16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역시즌</a:t>
            </a:r>
            <a:r>
              <a:rPr lang="ko-KR" altLang="en-US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마케팅</a:t>
            </a:r>
            <a:endParaRPr lang="en-US" altLang="ko-KR" sz="16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US" altLang="ko-KR" sz="14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20</a:t>
            </a:r>
            <a:r>
              <a:rPr lang="ko-KR" altLang="en-US" sz="14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4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14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의류 매출은 전반적으로 감소하였으나</a:t>
            </a:r>
            <a:r>
              <a:rPr lang="en-US" altLang="ko-KR" sz="14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㈜ </a:t>
            </a:r>
            <a:r>
              <a:rPr lang="ko-KR" altLang="en-US" sz="1400" spc="-1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패옹킴</a:t>
            </a:r>
            <a:r>
              <a:rPr lang="ko-KR" altLang="en-US" sz="14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사의 </a:t>
            </a:r>
            <a:r>
              <a:rPr lang="en-US" altLang="ko-KR" sz="14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 spc="-1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리디아</a:t>
            </a:r>
            <a:r>
              <a:rPr lang="ko-KR" altLang="en-US" sz="14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spc="-1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폭스후드</a:t>
            </a:r>
            <a:r>
              <a:rPr lang="ko-KR" altLang="en-US" sz="14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spc="-1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구스다운</a:t>
            </a:r>
            <a:r>
              <a:rPr lang="ko-KR" altLang="en-US" sz="14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코트</a:t>
            </a:r>
            <a:r>
              <a:rPr lang="en-US" altLang="ko-KR" sz="14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하루 동안 당월 총매출액 </a:t>
            </a:r>
            <a:r>
              <a:rPr lang="en-US" altLang="ko-KR" sz="14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r>
              <a:rPr lang="ko-KR" altLang="en-US" sz="14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위에 해당하는 판매를 기록하는 등</a:t>
            </a:r>
            <a:r>
              <a:rPr lang="en-US" altLang="ko-KR" sz="14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spc="-1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역시즌</a:t>
            </a:r>
            <a:r>
              <a:rPr lang="ko-KR" altLang="en-US" sz="14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마케팅의 효과를 보이고 있음을 확인함</a:t>
            </a:r>
            <a:endParaRPr lang="en-US" altLang="ko-KR" sz="14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6A2B1F-9B6F-888F-4209-29155683B307}"/>
              </a:ext>
            </a:extLst>
          </p:cNvPr>
          <p:cNvSpPr/>
          <p:nvPr/>
        </p:nvSpPr>
        <p:spPr>
          <a:xfrm>
            <a:off x="9930809" y="1815611"/>
            <a:ext cx="659219" cy="1483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F0C32D43-1F02-7046-7F03-7212C23580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9605876"/>
              </p:ext>
            </p:extLst>
          </p:nvPr>
        </p:nvGraphicFramePr>
        <p:xfrm>
          <a:off x="6196080" y="1815611"/>
          <a:ext cx="2980128" cy="2479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Google Shape;91;p2">
            <a:extLst>
              <a:ext uri="{FF2B5EF4-FFF2-40B4-BE49-F238E27FC236}">
                <a16:creationId xmlns:a16="http://schemas.microsoft.com/office/drawing/2014/main" id="{0D95C55B-7F61-63F4-EB38-BF9D27A4983B}"/>
              </a:ext>
            </a:extLst>
          </p:cNvPr>
          <p:cNvSpPr txBox="1"/>
          <p:nvPr/>
        </p:nvSpPr>
        <p:spPr>
          <a:xfrm>
            <a:off x="6782053" y="1476390"/>
            <a:ext cx="43048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&lt; </a:t>
            </a:r>
            <a:r>
              <a:rPr lang="ko-KR" altLang="en-US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각 품목의 시즌 별 매출 현황 </a:t>
            </a:r>
            <a:r>
              <a:rPr lang="en-US" altLang="ko-KR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&gt;</a:t>
            </a:r>
            <a:endParaRPr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7916C4B-28DC-DA01-1565-4363F0FD25E8}"/>
              </a:ext>
            </a:extLst>
          </p:cNvPr>
          <p:cNvSpPr/>
          <p:nvPr/>
        </p:nvSpPr>
        <p:spPr>
          <a:xfrm>
            <a:off x="180753" y="1416937"/>
            <a:ext cx="11834037" cy="4559667"/>
          </a:xfrm>
          <a:prstGeom prst="roundRect">
            <a:avLst>
              <a:gd name="adj" fmla="val 462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95;p2">
            <a:extLst>
              <a:ext uri="{FF2B5EF4-FFF2-40B4-BE49-F238E27FC236}">
                <a16:creationId xmlns:a16="http://schemas.microsoft.com/office/drawing/2014/main" id="{8ED37F94-4EB9-993A-7838-7E63A5F01899}"/>
              </a:ext>
            </a:extLst>
          </p:cNvPr>
          <p:cNvSpPr txBox="1"/>
          <p:nvPr/>
        </p:nvSpPr>
        <p:spPr>
          <a:xfrm>
            <a:off x="418070" y="6038810"/>
            <a:ext cx="11249241" cy="446892"/>
          </a:xfrm>
          <a:prstGeom prst="rect">
            <a:avLst/>
          </a:prstGeom>
          <a:solidFill>
            <a:srgbClr val="0236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판매금액이 높은 주요 품목을 선정하여</a:t>
            </a:r>
            <a:r>
              <a:rPr lang="en-US" altLang="ko-KR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시즌 별 특성을 이용한 프로그램 편성이 필요함</a:t>
            </a:r>
          </a:p>
        </p:txBody>
      </p:sp>
      <p:sp>
        <p:nvSpPr>
          <p:cNvPr id="33" name="Google Shape;91;p2">
            <a:extLst>
              <a:ext uri="{FF2B5EF4-FFF2-40B4-BE49-F238E27FC236}">
                <a16:creationId xmlns:a16="http://schemas.microsoft.com/office/drawing/2014/main" id="{D310CBFC-3A3E-98AF-E173-E74A7ED3D746}"/>
              </a:ext>
            </a:extLst>
          </p:cNvPr>
          <p:cNvSpPr txBox="1"/>
          <p:nvPr/>
        </p:nvSpPr>
        <p:spPr>
          <a:xfrm>
            <a:off x="304491" y="1075949"/>
            <a:ext cx="116026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236A4"/>
              </a:buClr>
              <a:buFont typeface="Wingdings" panose="05000000000000000000" pitchFamily="2" charset="2"/>
              <a:buChar char="ü"/>
            </a:pPr>
            <a:r>
              <a:rPr lang="ko-KR" altLang="en-US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주요 판매 품목을 이용해  월별 매출 분석 결과</a:t>
            </a:r>
            <a:r>
              <a:rPr lang="en-US" altLang="ko-KR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 </a:t>
            </a:r>
            <a:r>
              <a:rPr lang="ko-KR" altLang="en-US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각 주요 품목의 </a:t>
            </a:r>
            <a:r>
              <a:rPr lang="ko-KR" altLang="en-US" b="1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시즌 별  광고 품목의 판매 특성을 확인 함 </a:t>
            </a:r>
            <a:endParaRPr lang="en-US" altLang="ko-KR" b="1" spc="-15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809631-D471-5936-E177-CF602CB7FBFF}"/>
              </a:ext>
            </a:extLst>
          </p:cNvPr>
          <p:cNvSpPr txBox="1"/>
          <p:nvPr/>
        </p:nvSpPr>
        <p:spPr>
          <a:xfrm rot="16200000">
            <a:off x="7403095" y="2832028"/>
            <a:ext cx="608629" cy="2284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’20.1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‘20.3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‘20.5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‘20.7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‘20.9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‘20.11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‘21.1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‘21.3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‘21.5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‘21.7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‘21.9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‘21.11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571F7A-6D74-FCE4-4E3A-B974291A9C4B}"/>
              </a:ext>
            </a:extLst>
          </p:cNvPr>
          <p:cNvSpPr txBox="1"/>
          <p:nvPr/>
        </p:nvSpPr>
        <p:spPr>
          <a:xfrm>
            <a:off x="9212343" y="1826012"/>
            <a:ext cx="7184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/>
              <a:t>단위</a:t>
            </a:r>
            <a:r>
              <a:rPr lang="en-US" altLang="ko-KR" sz="800" dirty="0"/>
              <a:t>: </a:t>
            </a:r>
            <a:r>
              <a:rPr lang="ko-KR" altLang="en-US" sz="800" dirty="0"/>
              <a:t>십억</a:t>
            </a:r>
            <a:r>
              <a:rPr lang="en-US" altLang="ko-KR" sz="800" dirty="0"/>
              <a:t>)</a:t>
            </a:r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25972F9-87A9-F681-262B-70E5149ADA62}"/>
              </a:ext>
            </a:extLst>
          </p:cNvPr>
          <p:cNvGrpSpPr/>
          <p:nvPr/>
        </p:nvGrpSpPr>
        <p:grpSpPr>
          <a:xfrm>
            <a:off x="6673618" y="1995308"/>
            <a:ext cx="1526512" cy="311097"/>
            <a:chOff x="6648518" y="2169404"/>
            <a:chExt cx="1526512" cy="311097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D433291-62BA-7393-4243-48F0DEA50EDB}"/>
                </a:ext>
              </a:extLst>
            </p:cNvPr>
            <p:cNvCxnSpPr/>
            <p:nvPr/>
          </p:nvCxnSpPr>
          <p:spPr>
            <a:xfrm>
              <a:off x="6651650" y="2275366"/>
              <a:ext cx="283936" cy="0"/>
            </a:xfrm>
            <a:prstGeom prst="line">
              <a:avLst/>
            </a:prstGeom>
            <a:ln w="349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EA8A11F-1636-FB54-25A6-1DC24AB410B5}"/>
                </a:ext>
              </a:extLst>
            </p:cNvPr>
            <p:cNvCxnSpPr/>
            <p:nvPr/>
          </p:nvCxnSpPr>
          <p:spPr>
            <a:xfrm>
              <a:off x="6648518" y="2395868"/>
              <a:ext cx="283936" cy="0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0CD601-4FD3-B7E1-81AA-F6CDA79980C6}"/>
                </a:ext>
              </a:extLst>
            </p:cNvPr>
            <p:cNvSpPr txBox="1"/>
            <p:nvPr/>
          </p:nvSpPr>
          <p:spPr>
            <a:xfrm>
              <a:off x="6884630" y="2280446"/>
              <a:ext cx="12904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전국 신규 </a:t>
              </a:r>
              <a:r>
                <a:rPr lang="ko-KR" altLang="en-US" sz="7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확진자</a:t>
              </a:r>
              <a:r>
                <a:rPr lang="ko-KR" altLang="en-US" sz="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수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EB4DCE-86C5-4BC8-71A0-2DBB98531E35}"/>
                </a:ext>
              </a:extLst>
            </p:cNvPr>
            <p:cNvSpPr txBox="1"/>
            <p:nvPr/>
          </p:nvSpPr>
          <p:spPr>
            <a:xfrm>
              <a:off x="6884447" y="2169404"/>
              <a:ext cx="12904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건강식품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030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1;p2">
            <a:extLst>
              <a:ext uri="{FF2B5EF4-FFF2-40B4-BE49-F238E27FC236}">
                <a16:creationId xmlns:a16="http://schemas.microsoft.com/office/drawing/2014/main" id="{89514050-2EC8-9AE0-DED9-8945BA776C65}"/>
              </a:ext>
            </a:extLst>
          </p:cNvPr>
          <p:cNvSpPr txBox="1"/>
          <p:nvPr/>
        </p:nvSpPr>
        <p:spPr>
          <a:xfrm>
            <a:off x="375538" y="4596275"/>
            <a:ext cx="5458595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요일 별 매출의 평균 검정 </a:t>
            </a:r>
            <a:r>
              <a:rPr lang="en-US" altLang="ko-KR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(Mann-Whitney U Test) </a:t>
            </a:r>
          </a:p>
          <a:p>
            <a:r>
              <a:rPr lang="en-US" altLang="ko-KR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-   </a:t>
            </a:r>
            <a:r>
              <a:rPr lang="ko-KR" altLang="en-US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판매량이 높은 요일</a:t>
            </a:r>
            <a:r>
              <a:rPr lang="en-US" altLang="ko-KR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목</a:t>
            </a:r>
            <a:r>
              <a:rPr lang="en-US" altLang="ko-KR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</a:t>
            </a:r>
            <a:r>
              <a:rPr lang="ko-KR" altLang="en-US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금</a:t>
            </a:r>
            <a:r>
              <a:rPr lang="en-US" altLang="ko-KR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)</a:t>
            </a:r>
            <a:r>
              <a:rPr lang="ko-KR" altLang="en-US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과 나머지 요일</a:t>
            </a:r>
            <a:r>
              <a:rPr lang="en-US" altLang="ko-KR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월</a:t>
            </a:r>
            <a:r>
              <a:rPr lang="en-US" altLang="ko-KR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</a:t>
            </a:r>
            <a:r>
              <a:rPr lang="ko-KR" altLang="en-US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화</a:t>
            </a:r>
            <a:r>
              <a:rPr lang="en-US" altLang="ko-KR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</a:t>
            </a:r>
            <a:r>
              <a:rPr lang="ko-KR" altLang="en-US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수</a:t>
            </a:r>
            <a:r>
              <a:rPr lang="en-US" altLang="ko-KR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</a:t>
            </a:r>
            <a:r>
              <a:rPr lang="ko-KR" altLang="en-US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토</a:t>
            </a:r>
            <a:r>
              <a:rPr lang="en-US" altLang="ko-KR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</a:t>
            </a:r>
            <a:r>
              <a:rPr lang="ko-KR" altLang="en-US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일</a:t>
            </a:r>
            <a:r>
              <a:rPr lang="en-US" altLang="ko-KR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)</a:t>
            </a:r>
            <a:r>
              <a:rPr lang="ko-KR" altLang="en-US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의 매출 차이 확인</a:t>
            </a:r>
            <a:endParaRPr lang="en-US" altLang="ko-KR" sz="14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r>
              <a:rPr lang="en-US" altLang="ko-KR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-   </a:t>
            </a:r>
            <a:r>
              <a:rPr lang="en-US" altLang="ko-KR" sz="1400" b="1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H0 :</a:t>
            </a:r>
            <a:r>
              <a:rPr lang="en-US" altLang="ko-KR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목</a:t>
            </a:r>
            <a:r>
              <a:rPr lang="en-US" altLang="ko-KR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금</a:t>
            </a:r>
            <a:r>
              <a:rPr lang="en-US" altLang="ko-KR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)</a:t>
            </a:r>
            <a:r>
              <a:rPr lang="ko-KR" altLang="en-US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과 나머지 요일 간에 매출은 차이가 없다</a:t>
            </a:r>
            <a:r>
              <a:rPr lang="en-US" altLang="ko-KR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. </a:t>
            </a:r>
          </a:p>
          <a:p>
            <a:r>
              <a:rPr lang="en-US" altLang="ko-KR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-   P-value  &lt; 0.05 </a:t>
            </a:r>
            <a:r>
              <a:rPr lang="ko-KR" altLang="en-US" sz="1400" b="1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귀무가설</a:t>
            </a:r>
            <a:r>
              <a:rPr lang="ko-KR" altLang="en-US" sz="1400" b="1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기각</a:t>
            </a:r>
            <a:endParaRPr lang="en-US" altLang="ko-KR" sz="1400" b="1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r>
              <a:rPr lang="en-US" altLang="ko-KR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-   </a:t>
            </a:r>
            <a:r>
              <a:rPr lang="ko-KR" altLang="en-US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따라서</a:t>
            </a:r>
            <a:r>
              <a:rPr lang="en-US" altLang="ko-KR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1400" b="1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요일 별 매출의 유의미한 차이가 있음 </a:t>
            </a:r>
            <a:endParaRPr lang="en-US" altLang="ko-KR" sz="1400" b="1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" name="Google Shape;85;p1">
            <a:extLst>
              <a:ext uri="{FF2B5EF4-FFF2-40B4-BE49-F238E27FC236}">
                <a16:creationId xmlns:a16="http://schemas.microsoft.com/office/drawing/2014/main" id="{09EFE3DB-8EAB-B608-9CF2-26457EA7E97A}"/>
              </a:ext>
            </a:extLst>
          </p:cNvPr>
          <p:cNvSpPr txBox="1"/>
          <p:nvPr/>
        </p:nvSpPr>
        <p:spPr>
          <a:xfrm>
            <a:off x="101565" y="196264"/>
            <a:ext cx="43398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i="0" u="none" strike="noStrike" cap="none" spc="-150" dirty="0">
                <a:solidFill>
                  <a:srgbClr val="1559E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Part 4</a:t>
            </a:r>
            <a:r>
              <a:rPr lang="ko-KR" altLang="en-US" sz="3200" i="0" u="none" strike="noStrike" cap="none" spc="-150" dirty="0">
                <a:solidFill>
                  <a:srgbClr val="0236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  </a:t>
            </a:r>
            <a:r>
              <a:rPr lang="ko-KR" altLang="en-US" sz="3200" i="0" u="none" strike="noStrike" cap="none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데이터 분석결과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E1951E6B-0D61-1EE1-5C3E-559204FDE9F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6208" y="645785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6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fld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Google Shape;91;p2">
            <a:extLst>
              <a:ext uri="{FF2B5EF4-FFF2-40B4-BE49-F238E27FC236}">
                <a16:creationId xmlns:a16="http://schemas.microsoft.com/office/drawing/2014/main" id="{14B8195E-8A71-BE8A-9F2E-85BF63E886C3}"/>
              </a:ext>
            </a:extLst>
          </p:cNvPr>
          <p:cNvSpPr txBox="1"/>
          <p:nvPr/>
        </p:nvSpPr>
        <p:spPr>
          <a:xfrm>
            <a:off x="863382" y="1476389"/>
            <a:ext cx="43048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&lt; </a:t>
            </a:r>
            <a:r>
              <a:rPr lang="ko-KR" altLang="en-US" b="1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주요</a:t>
            </a:r>
            <a:r>
              <a:rPr lang="ko-KR" altLang="en-US" sz="1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카테고리 요일 별 매출 </a:t>
            </a:r>
            <a:r>
              <a:rPr lang="en-US" altLang="ko-KR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&gt;</a:t>
            </a:r>
            <a:endParaRPr b="1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DD7F11-E30E-D509-8BCE-F57CE215081A}"/>
              </a:ext>
            </a:extLst>
          </p:cNvPr>
          <p:cNvSpPr txBox="1"/>
          <p:nvPr/>
        </p:nvSpPr>
        <p:spPr>
          <a:xfrm>
            <a:off x="3912016" y="358163"/>
            <a:ext cx="6124352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시간형 맞춤 프로그램 편성으로 판매 증대</a:t>
            </a: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8F49F4D6-EB9D-B850-39E6-981678014582}"/>
              </a:ext>
            </a:extLst>
          </p:cNvPr>
          <p:cNvSpPr txBox="1"/>
          <p:nvPr/>
        </p:nvSpPr>
        <p:spPr>
          <a:xfrm>
            <a:off x="316789" y="760488"/>
            <a:ext cx="116026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236A4"/>
              </a:buClr>
              <a:buFont typeface="Wingdings" panose="05000000000000000000" pitchFamily="2" charset="2"/>
              <a:buChar char="ü"/>
            </a:pPr>
            <a:r>
              <a:rPr lang="ko-KR" altLang="en-US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요일에 따른 카테고리 별  판매 현황을 확인한 결과</a:t>
            </a:r>
            <a:r>
              <a:rPr lang="en-US" altLang="ko-KR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b="1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주로 목</a:t>
            </a:r>
            <a:r>
              <a:rPr lang="en-US" altLang="ko-KR" b="1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/</a:t>
            </a:r>
            <a:r>
              <a:rPr lang="ko-KR" altLang="en-US" b="1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금 요일에 판매량이 높은 것을 확인</a:t>
            </a:r>
            <a:endParaRPr lang="en-US" altLang="ko-KR" spc="-15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Google Shape;91;p2">
            <a:extLst>
              <a:ext uri="{FF2B5EF4-FFF2-40B4-BE49-F238E27FC236}">
                <a16:creationId xmlns:a16="http://schemas.microsoft.com/office/drawing/2014/main" id="{0D95C55B-7F61-63F4-EB38-BF9D27A4983B}"/>
              </a:ext>
            </a:extLst>
          </p:cNvPr>
          <p:cNvSpPr txBox="1"/>
          <p:nvPr/>
        </p:nvSpPr>
        <p:spPr>
          <a:xfrm>
            <a:off x="6782053" y="1476390"/>
            <a:ext cx="43048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&lt;</a:t>
            </a:r>
            <a:r>
              <a:rPr lang="ko-KR" altLang="en-US" b="1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주요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카테고리 시간대별 매출 총량 </a:t>
            </a:r>
            <a:r>
              <a:rPr lang="en-US" altLang="ko-KR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&gt;</a:t>
            </a:r>
            <a:endParaRPr b="1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7916C4B-28DC-DA01-1565-4363F0FD25E8}"/>
              </a:ext>
            </a:extLst>
          </p:cNvPr>
          <p:cNvSpPr/>
          <p:nvPr/>
        </p:nvSpPr>
        <p:spPr>
          <a:xfrm>
            <a:off x="180753" y="1416937"/>
            <a:ext cx="11834037" cy="4559667"/>
          </a:xfrm>
          <a:prstGeom prst="roundRect">
            <a:avLst>
              <a:gd name="adj" fmla="val 462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5D82776B-950C-5E42-B1F3-60033F0EB9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727365"/>
              </p:ext>
            </p:extLst>
          </p:nvPr>
        </p:nvGraphicFramePr>
        <p:xfrm>
          <a:off x="316789" y="1969533"/>
          <a:ext cx="5584281" cy="2499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1C2B5EF-189D-C6C1-B424-36A750D3E5C5}"/>
              </a:ext>
            </a:extLst>
          </p:cNvPr>
          <p:cNvSpPr/>
          <p:nvPr/>
        </p:nvSpPr>
        <p:spPr>
          <a:xfrm>
            <a:off x="341193" y="4525223"/>
            <a:ext cx="5432286" cy="13284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020A42-6EED-E5A4-F600-DB27ADBF8860}"/>
              </a:ext>
            </a:extLst>
          </p:cNvPr>
          <p:cNvSpPr/>
          <p:nvPr/>
        </p:nvSpPr>
        <p:spPr>
          <a:xfrm>
            <a:off x="3019647" y="1928942"/>
            <a:ext cx="1190846" cy="2228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7AC0BDED-C7CF-B9D5-B25C-B4CC45055C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8504044"/>
              </p:ext>
            </p:extLst>
          </p:nvPr>
        </p:nvGraphicFramePr>
        <p:xfrm>
          <a:off x="6290931" y="1845679"/>
          <a:ext cx="5584279" cy="2623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65A4F95-F64F-9937-A45A-B8F8249E6FC2}"/>
              </a:ext>
            </a:extLst>
          </p:cNvPr>
          <p:cNvSpPr/>
          <p:nvPr/>
        </p:nvSpPr>
        <p:spPr>
          <a:xfrm>
            <a:off x="8313885" y="1939102"/>
            <a:ext cx="696210" cy="2228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F5EF76-E8CC-B17C-8049-D71A391F8EF3}"/>
              </a:ext>
            </a:extLst>
          </p:cNvPr>
          <p:cNvSpPr/>
          <p:nvPr/>
        </p:nvSpPr>
        <p:spPr>
          <a:xfrm>
            <a:off x="10982702" y="1939103"/>
            <a:ext cx="632918" cy="2228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4BC60FB2-CF21-29E4-33FE-D75B46ED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812169"/>
              </p:ext>
            </p:extLst>
          </p:nvPr>
        </p:nvGraphicFramePr>
        <p:xfrm>
          <a:off x="6315336" y="4550862"/>
          <a:ext cx="5535472" cy="1277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3868">
                  <a:extLst>
                    <a:ext uri="{9D8B030D-6E8A-4147-A177-3AD203B41FA5}">
                      <a16:colId xmlns:a16="http://schemas.microsoft.com/office/drawing/2014/main" val="1099935361"/>
                    </a:ext>
                  </a:extLst>
                </a:gridCol>
                <a:gridCol w="1383868">
                  <a:extLst>
                    <a:ext uri="{9D8B030D-6E8A-4147-A177-3AD203B41FA5}">
                      <a16:colId xmlns:a16="http://schemas.microsoft.com/office/drawing/2014/main" val="4046985970"/>
                    </a:ext>
                  </a:extLst>
                </a:gridCol>
                <a:gridCol w="1383868">
                  <a:extLst>
                    <a:ext uri="{9D8B030D-6E8A-4147-A177-3AD203B41FA5}">
                      <a16:colId xmlns:a16="http://schemas.microsoft.com/office/drawing/2014/main" val="3629192405"/>
                    </a:ext>
                  </a:extLst>
                </a:gridCol>
                <a:gridCol w="1383868">
                  <a:extLst>
                    <a:ext uri="{9D8B030D-6E8A-4147-A177-3AD203B41FA5}">
                      <a16:colId xmlns:a16="http://schemas.microsoft.com/office/drawing/2014/main" val="207518228"/>
                    </a:ext>
                  </a:extLst>
                </a:gridCol>
              </a:tblGrid>
              <a:tr h="319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카테고리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의류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신선농산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건강식품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214578"/>
                  </a:ext>
                </a:extLst>
              </a:tr>
              <a:tr h="319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오전시간</a:t>
                      </a:r>
                      <a:r>
                        <a:rPr lang="en-US" altLang="ko-KR" sz="1200" dirty="0"/>
                        <a:t>(08~10)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17384</a:t>
                      </a:r>
                      <a:r>
                        <a:rPr lang="ko-KR" altLang="en-US" sz="1200" dirty="0"/>
                        <a:t>백만원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7227</a:t>
                      </a:r>
                      <a:r>
                        <a:rPr lang="ko-KR" altLang="en-US" sz="1200" dirty="0"/>
                        <a:t>백만원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9242</a:t>
                      </a:r>
                      <a:r>
                        <a:rPr lang="ko-KR" altLang="en-US" sz="1200" dirty="0"/>
                        <a:t>백만원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963008"/>
                  </a:ext>
                </a:extLst>
              </a:tr>
              <a:tr h="319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저녁시간</a:t>
                      </a:r>
                      <a:r>
                        <a:rPr lang="en-US" altLang="ko-KR" sz="1200" dirty="0"/>
                        <a:t>(20~22)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7690</a:t>
                      </a:r>
                      <a:r>
                        <a:rPr lang="ko-KR" altLang="en-US" sz="1200" dirty="0"/>
                        <a:t>백만원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10954</a:t>
                      </a:r>
                      <a:r>
                        <a:rPr lang="ko-KR" altLang="en-US" sz="1200" dirty="0"/>
                        <a:t>백만원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5333</a:t>
                      </a:r>
                      <a:r>
                        <a:rPr lang="ko-KR" altLang="en-US" sz="1200" dirty="0"/>
                        <a:t>백만원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873021"/>
                  </a:ext>
                </a:extLst>
              </a:tr>
              <a:tr h="319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새벽시간</a:t>
                      </a:r>
                      <a:r>
                        <a:rPr lang="en-US" altLang="ko-KR" sz="1200" dirty="0"/>
                        <a:t>(06~07)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8544</a:t>
                      </a:r>
                      <a:r>
                        <a:rPr lang="ko-KR" altLang="en-US" sz="1200" dirty="0"/>
                        <a:t>백만원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1688</a:t>
                      </a:r>
                      <a:r>
                        <a:rPr lang="ko-KR" altLang="en-US" sz="1200" dirty="0"/>
                        <a:t>백만원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9715</a:t>
                      </a:r>
                      <a:r>
                        <a:rPr lang="ko-KR" altLang="en-US" sz="1200" dirty="0"/>
                        <a:t>백만원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972921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90881C-BB33-6BF2-3A41-70141EBE7600}"/>
              </a:ext>
            </a:extLst>
          </p:cNvPr>
          <p:cNvSpPr/>
          <p:nvPr/>
        </p:nvSpPr>
        <p:spPr>
          <a:xfrm>
            <a:off x="7697972" y="4878373"/>
            <a:ext cx="1360968" cy="32316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9AD439-3F36-B657-977E-EA9B84974ED3}"/>
              </a:ext>
            </a:extLst>
          </p:cNvPr>
          <p:cNvSpPr/>
          <p:nvPr/>
        </p:nvSpPr>
        <p:spPr>
          <a:xfrm>
            <a:off x="9083070" y="5201127"/>
            <a:ext cx="1360968" cy="2958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C5F881-A6B8-C3BC-9DFA-C294DBAA8D24}"/>
              </a:ext>
            </a:extLst>
          </p:cNvPr>
          <p:cNvSpPr/>
          <p:nvPr/>
        </p:nvSpPr>
        <p:spPr>
          <a:xfrm>
            <a:off x="10477099" y="5511807"/>
            <a:ext cx="1360968" cy="29587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Google Shape;95;p2">
            <a:extLst>
              <a:ext uri="{FF2B5EF4-FFF2-40B4-BE49-F238E27FC236}">
                <a16:creationId xmlns:a16="http://schemas.microsoft.com/office/drawing/2014/main" id="{95F01F96-B681-D779-3DA7-7A1866FA909A}"/>
              </a:ext>
            </a:extLst>
          </p:cNvPr>
          <p:cNvSpPr txBox="1"/>
          <p:nvPr/>
        </p:nvSpPr>
        <p:spPr>
          <a:xfrm>
            <a:off x="418070" y="6038810"/>
            <a:ext cx="11249241" cy="446892"/>
          </a:xfrm>
          <a:prstGeom prst="rect">
            <a:avLst/>
          </a:prstGeom>
          <a:solidFill>
            <a:srgbClr val="0236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요일 별</a:t>
            </a:r>
            <a:r>
              <a:rPr lang="en-US" altLang="ko-KR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시간 대 별</a:t>
            </a:r>
            <a:r>
              <a:rPr lang="en-US" altLang="ko-KR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매출 비중이 높은 주요 품목들에 대한 시간형 맞춤 프로그램 편성이 필요함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78E79C-C9B7-2F57-D1DA-E7C8F096B4E0}"/>
              </a:ext>
            </a:extLst>
          </p:cNvPr>
          <p:cNvSpPr/>
          <p:nvPr/>
        </p:nvSpPr>
        <p:spPr>
          <a:xfrm>
            <a:off x="7873677" y="1939102"/>
            <a:ext cx="434212" cy="2228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91;p2">
            <a:extLst>
              <a:ext uri="{FF2B5EF4-FFF2-40B4-BE49-F238E27FC236}">
                <a16:creationId xmlns:a16="http://schemas.microsoft.com/office/drawing/2014/main" id="{446EAD05-4DEE-A32E-9126-922BF5DE1992}"/>
              </a:ext>
            </a:extLst>
          </p:cNvPr>
          <p:cNvSpPr txBox="1"/>
          <p:nvPr/>
        </p:nvSpPr>
        <p:spPr>
          <a:xfrm>
            <a:off x="316788" y="1057037"/>
            <a:ext cx="116026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236A4"/>
              </a:buClr>
              <a:buFont typeface="Wingdings" panose="05000000000000000000" pitchFamily="2" charset="2"/>
              <a:buChar char="ü"/>
            </a:pPr>
            <a:r>
              <a:rPr lang="ko-KR" altLang="en-US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방송 시간에  따른 카테고리 별 판매 현황을 확인한 결과</a:t>
            </a:r>
            <a:r>
              <a:rPr lang="en-US" altLang="ko-KR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 </a:t>
            </a:r>
            <a:r>
              <a:rPr lang="ko-KR" altLang="en-US" b="1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의류 는 오전 </a:t>
            </a:r>
            <a:r>
              <a:rPr lang="en-US" altLang="ko-KR" b="1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8</a:t>
            </a:r>
            <a:r>
              <a:rPr lang="ko-KR" altLang="en-US" b="1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시에서 </a:t>
            </a:r>
            <a:r>
              <a:rPr lang="en-US" altLang="ko-KR" b="1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10</a:t>
            </a:r>
            <a:r>
              <a:rPr lang="ko-KR" altLang="en-US" b="1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시</a:t>
            </a:r>
            <a:r>
              <a:rPr lang="en-US" altLang="ko-KR" b="1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b="1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농산 품목은 </a:t>
            </a:r>
            <a:r>
              <a:rPr lang="en-US" altLang="ko-KR" b="1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20</a:t>
            </a:r>
            <a:r>
              <a:rPr lang="ko-KR" altLang="en-US" b="1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시에서 </a:t>
            </a:r>
            <a:r>
              <a:rPr lang="en-US" altLang="ko-KR" b="1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22</a:t>
            </a:r>
            <a:r>
              <a:rPr lang="ko-KR" altLang="en-US" b="1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시에 가장 </a:t>
            </a:r>
            <a:r>
              <a:rPr lang="ko-KR" altLang="en-US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많이 판매됨을 확인    </a:t>
            </a:r>
            <a:endParaRPr lang="en-US" altLang="ko-KR" spc="-15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3242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1">
            <a:extLst>
              <a:ext uri="{FF2B5EF4-FFF2-40B4-BE49-F238E27FC236}">
                <a16:creationId xmlns:a16="http://schemas.microsoft.com/office/drawing/2014/main" id="{09EFE3DB-8EAB-B608-9CF2-26457EA7E97A}"/>
              </a:ext>
            </a:extLst>
          </p:cNvPr>
          <p:cNvSpPr txBox="1"/>
          <p:nvPr/>
        </p:nvSpPr>
        <p:spPr>
          <a:xfrm>
            <a:off x="101565" y="196264"/>
            <a:ext cx="43398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i="0" u="none" strike="noStrike" cap="none" spc="-150" dirty="0">
                <a:solidFill>
                  <a:srgbClr val="1559E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Part 4</a:t>
            </a:r>
            <a:r>
              <a:rPr lang="ko-KR" altLang="en-US" sz="3200" i="0" u="none" strike="noStrike" cap="none" spc="-150" dirty="0">
                <a:solidFill>
                  <a:srgbClr val="0236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  </a:t>
            </a:r>
            <a:r>
              <a:rPr lang="ko-KR" altLang="en-US" sz="3200" i="0" u="none" strike="noStrike" cap="none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데이터 분석결과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E1951E6B-0D61-1EE1-5C3E-559204FDE9F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6208" y="645785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6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fld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Google Shape;91;p2">
            <a:extLst>
              <a:ext uri="{FF2B5EF4-FFF2-40B4-BE49-F238E27FC236}">
                <a16:creationId xmlns:a16="http://schemas.microsoft.com/office/drawing/2014/main" id="{14B8195E-8A71-BE8A-9F2E-85BF63E886C3}"/>
              </a:ext>
            </a:extLst>
          </p:cNvPr>
          <p:cNvSpPr txBox="1"/>
          <p:nvPr/>
        </p:nvSpPr>
        <p:spPr>
          <a:xfrm>
            <a:off x="776177" y="1476389"/>
            <a:ext cx="507795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&lt; </a:t>
            </a:r>
            <a:r>
              <a:rPr lang="ko-KR" altLang="en-US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판매 순위가 높은 카테고리 별 제작진 연관 분석 </a:t>
            </a:r>
            <a:r>
              <a:rPr lang="en-US" altLang="ko-KR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&gt;</a:t>
            </a:r>
            <a:endParaRPr b="1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DD7F11-E30E-D509-8BCE-F57CE215081A}"/>
              </a:ext>
            </a:extLst>
          </p:cNvPr>
          <p:cNvSpPr txBox="1"/>
          <p:nvPr/>
        </p:nvSpPr>
        <p:spPr>
          <a:xfrm>
            <a:off x="3912016" y="358163"/>
            <a:ext cx="6124352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0" kern="10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제작진 조합 최적화를 통한</a:t>
            </a:r>
            <a:r>
              <a:rPr lang="en-US" altLang="ko-KR" kern="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800" b="0" kern="10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방송 광고효과 증대</a:t>
            </a:r>
            <a:endParaRPr lang="en-US" altLang="ko-KR" sz="1800" b="0" kern="100" dirty="0">
              <a:solidFill>
                <a:schemeClr val="tx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Google Shape;91;p2">
            <a:extLst>
              <a:ext uri="{FF2B5EF4-FFF2-40B4-BE49-F238E27FC236}">
                <a16:creationId xmlns:a16="http://schemas.microsoft.com/office/drawing/2014/main" id="{8F49F4D6-EB9D-B850-39E6-981678014582}"/>
              </a:ext>
            </a:extLst>
          </p:cNvPr>
          <p:cNvSpPr txBox="1"/>
          <p:nvPr/>
        </p:nvSpPr>
        <p:spPr>
          <a:xfrm>
            <a:off x="316789" y="750328"/>
            <a:ext cx="116026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236A4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주요 카테고리 별 방송 제작진에 대한 연관 분석을 수행한 결과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각 카테고리 별 최적의 제작진 배치를  확인</a:t>
            </a:r>
            <a:endParaRPr lang="en-US" altLang="ko-KR" b="1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Google Shape;91;p2">
            <a:extLst>
              <a:ext uri="{FF2B5EF4-FFF2-40B4-BE49-F238E27FC236}">
                <a16:creationId xmlns:a16="http://schemas.microsoft.com/office/drawing/2014/main" id="{0D95C55B-7F61-63F4-EB38-BF9D27A4983B}"/>
              </a:ext>
            </a:extLst>
          </p:cNvPr>
          <p:cNvSpPr txBox="1"/>
          <p:nvPr/>
        </p:nvSpPr>
        <p:spPr>
          <a:xfrm>
            <a:off x="7648900" y="1488007"/>
            <a:ext cx="43048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&lt;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제작진 연관 분석 과정</a:t>
            </a:r>
            <a:r>
              <a:rPr lang="en-US" altLang="ko-KR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&gt;</a:t>
            </a:r>
            <a:endParaRPr b="1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7916C4B-28DC-DA01-1565-4363F0FD25E8}"/>
              </a:ext>
            </a:extLst>
          </p:cNvPr>
          <p:cNvSpPr/>
          <p:nvPr/>
        </p:nvSpPr>
        <p:spPr>
          <a:xfrm>
            <a:off x="180753" y="1416937"/>
            <a:ext cx="11834037" cy="4559667"/>
          </a:xfrm>
          <a:prstGeom prst="roundRect">
            <a:avLst>
              <a:gd name="adj" fmla="val 462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91;p2">
            <a:extLst>
              <a:ext uri="{FF2B5EF4-FFF2-40B4-BE49-F238E27FC236}">
                <a16:creationId xmlns:a16="http://schemas.microsoft.com/office/drawing/2014/main" id="{3F243781-42B3-99F2-49A4-ACB9157828BB}"/>
              </a:ext>
            </a:extLst>
          </p:cNvPr>
          <p:cNvSpPr txBox="1"/>
          <p:nvPr/>
        </p:nvSpPr>
        <p:spPr>
          <a:xfrm>
            <a:off x="3912016" y="5213238"/>
            <a:ext cx="41612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236A4"/>
              </a:buClr>
            </a:pPr>
            <a:r>
              <a:rPr lang="en-US" altLang="ko-KR" sz="1200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*** </a:t>
            </a:r>
            <a:r>
              <a:rPr lang="ko-KR" altLang="en-US" sz="1200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지지도 </a:t>
            </a:r>
            <a:r>
              <a:rPr lang="en-US" altLang="ko-KR" sz="1200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: </a:t>
            </a:r>
            <a:r>
              <a:rPr lang="ko-KR" altLang="en-US" sz="1200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전체 방송 중 </a:t>
            </a:r>
            <a:r>
              <a:rPr lang="en-US" altLang="ko-KR" sz="1200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A</a:t>
            </a:r>
            <a:r>
              <a:rPr lang="ko-KR" altLang="en-US" sz="1200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와 </a:t>
            </a:r>
            <a:r>
              <a:rPr lang="en-US" altLang="ko-KR" sz="1200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B</a:t>
            </a:r>
            <a:r>
              <a:rPr lang="ko-KR" altLang="en-US" sz="1200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가 함께 방송 제작에 투입될 확률</a:t>
            </a:r>
            <a:endParaRPr lang="en-US" altLang="ko-KR" sz="1200" spc="-15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236A4"/>
              </a:buClr>
            </a:pPr>
            <a:r>
              <a:rPr lang="ko-KR" altLang="en-US" sz="1200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       신뢰도 </a:t>
            </a:r>
            <a:r>
              <a:rPr lang="en-US" altLang="ko-KR" sz="1200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: A</a:t>
            </a:r>
            <a:r>
              <a:rPr lang="ko-KR" altLang="en-US" sz="1200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가 방송에 투입됐을 때 </a:t>
            </a:r>
            <a:r>
              <a:rPr lang="en-US" altLang="ko-KR" sz="1200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B</a:t>
            </a:r>
            <a:r>
              <a:rPr lang="ko-KR" altLang="en-US" sz="1200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가 방송에 투입 될 확률</a:t>
            </a:r>
            <a:endParaRPr lang="en-US" altLang="ko-KR" sz="1200" spc="-15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236A4"/>
              </a:buClr>
            </a:pPr>
            <a:r>
              <a:rPr lang="ko-KR" altLang="en-US" sz="1200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       향상도 </a:t>
            </a:r>
            <a:r>
              <a:rPr lang="en-US" altLang="ko-KR" sz="1200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:  </a:t>
            </a:r>
            <a:r>
              <a:rPr lang="ko-KR" altLang="en-US" sz="1200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전체 방송 중 </a:t>
            </a:r>
            <a:r>
              <a:rPr lang="en-US" altLang="ko-KR" sz="1200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A</a:t>
            </a:r>
            <a:r>
              <a:rPr lang="ko-KR" altLang="en-US" sz="1200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가 투입됐을 때 </a:t>
            </a:r>
            <a:r>
              <a:rPr lang="en-US" altLang="ko-KR" sz="1200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B</a:t>
            </a:r>
            <a:r>
              <a:rPr lang="ko-KR" altLang="en-US" sz="1200" spc="-15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도 동시에 투입될 확률</a:t>
            </a:r>
            <a:endParaRPr sz="1200" spc="-15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EA0D78-7206-D199-4919-5D316F053FED}"/>
              </a:ext>
            </a:extLst>
          </p:cNvPr>
          <p:cNvSpPr txBox="1"/>
          <p:nvPr/>
        </p:nvSpPr>
        <p:spPr>
          <a:xfrm>
            <a:off x="451522" y="5162213"/>
            <a:ext cx="4265208" cy="283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1200" kern="100" spc="-150" dirty="0" err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금</a:t>
            </a:r>
            <a:r>
              <a:rPr lang="ko-KR" altLang="en-US" sz="1200" kern="100" spc="-150" dirty="0" err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액달성률</a:t>
            </a:r>
            <a:r>
              <a:rPr lang="ko-KR" altLang="en-US" sz="12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= (</a:t>
            </a:r>
            <a:r>
              <a:rPr lang="ko-KR" altLang="en-US" sz="12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상품주문금액 </a:t>
            </a:r>
            <a:r>
              <a:rPr lang="en-US" altLang="ko-KR" sz="12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en-US" sz="12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상품취소금액</a:t>
            </a:r>
            <a:r>
              <a:rPr lang="en-US" altLang="ko-KR" sz="12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 / </a:t>
            </a:r>
            <a:r>
              <a:rPr lang="ko-KR" altLang="en-US" sz="12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상품목표주문금액</a:t>
            </a:r>
            <a:endParaRPr lang="ko-KR" altLang="ko-KR" kern="100" spc="-15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7746819-65E5-8EB5-CBD0-E8E897477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763818"/>
              </p:ext>
            </p:extLst>
          </p:nvPr>
        </p:nvGraphicFramePr>
        <p:xfrm>
          <a:off x="455927" y="1877399"/>
          <a:ext cx="6455235" cy="2372963"/>
        </p:xfrm>
        <a:graphic>
          <a:graphicData uri="http://schemas.openxmlformats.org/drawingml/2006/table">
            <a:tbl>
              <a:tblPr/>
              <a:tblGrid>
                <a:gridCol w="650891">
                  <a:extLst>
                    <a:ext uri="{9D8B030D-6E8A-4147-A177-3AD203B41FA5}">
                      <a16:colId xmlns:a16="http://schemas.microsoft.com/office/drawing/2014/main" val="1661696904"/>
                    </a:ext>
                  </a:extLst>
                </a:gridCol>
                <a:gridCol w="323884">
                  <a:extLst>
                    <a:ext uri="{9D8B030D-6E8A-4147-A177-3AD203B41FA5}">
                      <a16:colId xmlns:a16="http://schemas.microsoft.com/office/drawing/2014/main" val="3853474941"/>
                    </a:ext>
                  </a:extLst>
                </a:gridCol>
                <a:gridCol w="1192924">
                  <a:extLst>
                    <a:ext uri="{9D8B030D-6E8A-4147-A177-3AD203B41FA5}">
                      <a16:colId xmlns:a16="http://schemas.microsoft.com/office/drawing/2014/main" val="3126167325"/>
                    </a:ext>
                  </a:extLst>
                </a:gridCol>
                <a:gridCol w="485381">
                  <a:extLst>
                    <a:ext uri="{9D8B030D-6E8A-4147-A177-3AD203B41FA5}">
                      <a16:colId xmlns:a16="http://schemas.microsoft.com/office/drawing/2014/main" val="2978643494"/>
                    </a:ext>
                  </a:extLst>
                </a:gridCol>
                <a:gridCol w="1213456">
                  <a:extLst>
                    <a:ext uri="{9D8B030D-6E8A-4147-A177-3AD203B41FA5}">
                      <a16:colId xmlns:a16="http://schemas.microsoft.com/office/drawing/2014/main" val="435448335"/>
                    </a:ext>
                  </a:extLst>
                </a:gridCol>
                <a:gridCol w="1152781">
                  <a:extLst>
                    <a:ext uri="{9D8B030D-6E8A-4147-A177-3AD203B41FA5}">
                      <a16:colId xmlns:a16="http://schemas.microsoft.com/office/drawing/2014/main" val="52728929"/>
                    </a:ext>
                  </a:extLst>
                </a:gridCol>
                <a:gridCol w="717961">
                  <a:extLst>
                    <a:ext uri="{9D8B030D-6E8A-4147-A177-3AD203B41FA5}">
                      <a16:colId xmlns:a16="http://schemas.microsoft.com/office/drawing/2014/main" val="2680057758"/>
                    </a:ext>
                  </a:extLst>
                </a:gridCol>
                <a:gridCol w="717957">
                  <a:extLst>
                    <a:ext uri="{9D8B030D-6E8A-4147-A177-3AD203B41FA5}">
                      <a16:colId xmlns:a16="http://schemas.microsoft.com/office/drawing/2014/main" val="2585686446"/>
                    </a:ext>
                  </a:extLst>
                </a:gridCol>
              </a:tblGrid>
              <a:tr h="3904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</a:t>
                      </a:r>
                    </a:p>
                  </a:txBody>
                  <a:tcPr marL="5767" marR="5767" marT="576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팀명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**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MD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PD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419092"/>
                  </a:ext>
                </a:extLst>
              </a:tr>
              <a:tr h="19825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의류</a:t>
                      </a:r>
                    </a:p>
                  </a:txBody>
                  <a:tcPr marL="5767" marR="5767" marT="576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앙드레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권동인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최수만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이유경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최규영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이이규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임미라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726690"/>
                  </a:ext>
                </a:extLst>
              </a:tr>
              <a:tr h="19825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의류</a:t>
                      </a:r>
                    </a:p>
                  </a:txBody>
                  <a:tcPr marL="5767" marR="5767" marT="576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패션왕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최유만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최소유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이리아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최백장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279046"/>
                  </a:ext>
                </a:extLst>
              </a:tr>
              <a:tr h="19825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신선농산</a:t>
                      </a:r>
                    </a:p>
                  </a:txBody>
                  <a:tcPr marL="5767" marR="5767" marT="576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농벤져스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최만훈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박주혁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B,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최은경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이혜이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임미라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46623"/>
                  </a:ext>
                </a:extLst>
              </a:tr>
              <a:tr h="19825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신선농산</a:t>
                      </a:r>
                    </a:p>
                  </a:txBody>
                  <a:tcPr marL="5767" marR="5767" marT="576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전원일기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최만훈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이서경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최규영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이만혁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최규식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997851"/>
                  </a:ext>
                </a:extLst>
              </a:tr>
              <a:tr h="19825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건강식품</a:t>
                      </a:r>
                    </a:p>
                  </a:txBody>
                  <a:tcPr marL="5767" marR="5767" marT="576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자연인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박만이건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이유경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최소희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이혁철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윤주혁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07081"/>
                  </a:ext>
                </a:extLst>
              </a:tr>
              <a:tr h="19825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건강식품</a:t>
                      </a:r>
                    </a:p>
                  </a:txBody>
                  <a:tcPr marL="5767" marR="5767" marT="576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진시황과아이들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강병주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송주선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이주혁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가관선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이일환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223217"/>
                  </a:ext>
                </a:extLst>
              </a:tr>
              <a:tr h="19825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신선수산</a:t>
                      </a:r>
                    </a:p>
                  </a:txBody>
                  <a:tcPr marL="5767" marR="5767" marT="576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언더더씨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엄은미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이서경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권기문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이혜이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이만혁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754545"/>
                  </a:ext>
                </a:extLst>
              </a:tr>
              <a:tr h="19825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신선수산</a:t>
                      </a:r>
                    </a:p>
                  </a:txBody>
                  <a:tcPr marL="5767" marR="5767" marT="576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바다의왕자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서혜선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이주규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안덕혁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고차희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송병호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084691"/>
                  </a:ext>
                </a:extLst>
              </a:tr>
              <a:tr h="19825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생활용품</a:t>
                      </a:r>
                    </a:p>
                  </a:txBody>
                  <a:tcPr marL="5767" marR="5767" marT="576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다다이소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이서소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최의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이주규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박승희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강인택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송병호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114023"/>
                  </a:ext>
                </a:extLst>
              </a:tr>
              <a:tr h="19825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생활용품</a:t>
                      </a:r>
                    </a:p>
                  </a:txBody>
                  <a:tcPr marL="5767" marR="5767" marT="576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이서소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최의</a:t>
                      </a: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최규좌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최조환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윤주혁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7" marR="5767" marT="5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82503"/>
                  </a:ext>
                </a:extLst>
              </a:tr>
            </a:tbl>
          </a:graphicData>
        </a:graphic>
      </p:graphicFrame>
      <p:sp>
        <p:nvSpPr>
          <p:cNvPr id="9" name="Google Shape;91;p2">
            <a:extLst>
              <a:ext uri="{FF2B5EF4-FFF2-40B4-BE49-F238E27FC236}">
                <a16:creationId xmlns:a16="http://schemas.microsoft.com/office/drawing/2014/main" id="{E39C324D-7843-F4BE-31EA-3EA28002FFF3}"/>
              </a:ext>
            </a:extLst>
          </p:cNvPr>
          <p:cNvSpPr txBox="1"/>
          <p:nvPr/>
        </p:nvSpPr>
        <p:spPr>
          <a:xfrm>
            <a:off x="451522" y="4343411"/>
            <a:ext cx="6455235" cy="838579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>
              <a:buClr>
                <a:srgbClr val="0236A4"/>
              </a:buClr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제작진 판매 역량을 </a:t>
            </a:r>
            <a:r>
              <a:rPr lang="ko-KR" altLang="en-US" sz="1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금액달성률</a:t>
            </a:r>
            <a:r>
              <a:rPr lang="ko-KR" altLang="en-US" sz="1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*의 평균을 통해 확인</a:t>
            </a:r>
            <a:endParaRPr lang="en-US" altLang="ko-KR" sz="14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342900" indent="-342900">
              <a:buClr>
                <a:srgbClr val="0236A4"/>
              </a:buClr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TV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홈쇼핑 매출에 가장 큰 영향을 미치는 직무는 </a:t>
            </a:r>
            <a:r>
              <a:rPr lang="ko-KR" altLang="en-US" sz="14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쇼호스트</a:t>
            </a:r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(SH)</a:t>
            </a:r>
          </a:p>
          <a:p>
            <a:pPr marL="342900" indent="-342900">
              <a:buClr>
                <a:srgbClr val="0236A4"/>
              </a:buClr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카테고리 별 </a:t>
            </a:r>
            <a:r>
              <a:rPr lang="ko-KR" altLang="en-US" sz="1400" spc="-1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쇼호스트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들의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금액달성률</a:t>
            </a:r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방송 횟수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고려하여 </a:t>
            </a:r>
            <a:r>
              <a:rPr lang="ko-KR" altLang="en-US" sz="14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우수한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spc="-1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쇼호스트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선정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F3A13-1FC6-98D6-6508-9FA53FDDCD0F}"/>
              </a:ext>
            </a:extLst>
          </p:cNvPr>
          <p:cNvSpPr txBox="1"/>
          <p:nvPr/>
        </p:nvSpPr>
        <p:spPr>
          <a:xfrm>
            <a:off x="451522" y="5443593"/>
            <a:ext cx="4265208" cy="48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** </a:t>
            </a:r>
            <a:r>
              <a:rPr lang="ko-KR" altLang="en-US" sz="12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타입 </a:t>
            </a:r>
            <a:r>
              <a:rPr lang="en-US" altLang="ko-KR" sz="12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S(Steady)  - </a:t>
            </a:r>
            <a:r>
              <a:rPr lang="ko-KR" altLang="en-US" sz="1200" kern="100" spc="-150" dirty="0" err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금액달성률</a:t>
            </a:r>
            <a:r>
              <a:rPr lang="ko-KR" altLang="en-US" sz="12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spc="-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의 평균을 초과할 확률이 </a:t>
            </a:r>
            <a:r>
              <a:rPr lang="en-US" altLang="ko-KR" sz="1200" kern="100" spc="-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0.5</a:t>
            </a:r>
            <a:r>
              <a:rPr lang="ko-KR" altLang="en-US" sz="1200" kern="100" spc="-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초과</a:t>
            </a:r>
            <a:br>
              <a:rPr lang="en-US" altLang="ko-KR" sz="1200" kern="100" spc="-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1200" kern="100" spc="-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                   E(Exploding) – </a:t>
            </a:r>
            <a:r>
              <a:rPr lang="ko-KR" altLang="en-US" sz="1200" kern="100" spc="-1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금액달성률의</a:t>
            </a:r>
            <a:r>
              <a:rPr lang="ko-KR" altLang="en-US" sz="1200" kern="100" spc="-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평균을 초과할 확률이 </a:t>
            </a:r>
            <a:r>
              <a:rPr lang="en-US" altLang="ko-KR" sz="1200" kern="100" spc="-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0.5 </a:t>
            </a:r>
            <a:r>
              <a:rPr lang="ko-KR" altLang="en-US" sz="1200" kern="100" spc="-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이하</a:t>
            </a:r>
            <a:r>
              <a:rPr lang="ko-KR" altLang="en-US" sz="12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endParaRPr lang="ko-KR" altLang="ko-KR" kern="100" spc="-15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06DFD6-021A-83B8-A8AC-90DC001F5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rcRect t="9007" b="5346"/>
          <a:stretch/>
        </p:blipFill>
        <p:spPr>
          <a:xfrm>
            <a:off x="7333940" y="1905133"/>
            <a:ext cx="4585468" cy="2199152"/>
          </a:xfrm>
          <a:prstGeom prst="rect">
            <a:avLst/>
          </a:prstGeom>
        </p:spPr>
      </p:pic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A6C2CF6F-CFC7-9922-88A0-908420D8A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847536"/>
              </p:ext>
            </p:extLst>
          </p:nvPr>
        </p:nvGraphicFramePr>
        <p:xfrm>
          <a:off x="7419224" y="4208368"/>
          <a:ext cx="4402132" cy="166415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957655">
                  <a:extLst>
                    <a:ext uri="{9D8B030D-6E8A-4147-A177-3AD203B41FA5}">
                      <a16:colId xmlns:a16="http://schemas.microsoft.com/office/drawing/2014/main" val="1995388374"/>
                    </a:ext>
                  </a:extLst>
                </a:gridCol>
                <a:gridCol w="1305973">
                  <a:extLst>
                    <a:ext uri="{9D8B030D-6E8A-4147-A177-3AD203B41FA5}">
                      <a16:colId xmlns:a16="http://schemas.microsoft.com/office/drawing/2014/main" val="2364253934"/>
                    </a:ext>
                  </a:extLst>
                </a:gridCol>
                <a:gridCol w="732525">
                  <a:extLst>
                    <a:ext uri="{9D8B030D-6E8A-4147-A177-3AD203B41FA5}">
                      <a16:colId xmlns:a16="http://schemas.microsoft.com/office/drawing/2014/main" val="2395996527"/>
                    </a:ext>
                  </a:extLst>
                </a:gridCol>
                <a:gridCol w="703783">
                  <a:extLst>
                    <a:ext uri="{9D8B030D-6E8A-4147-A177-3AD203B41FA5}">
                      <a16:colId xmlns:a16="http://schemas.microsoft.com/office/drawing/2014/main" val="372722974"/>
                    </a:ext>
                  </a:extLst>
                </a:gridCol>
                <a:gridCol w="702196">
                  <a:extLst>
                    <a:ext uri="{9D8B030D-6E8A-4147-A177-3AD203B41FA5}">
                      <a16:colId xmlns:a16="http://schemas.microsoft.com/office/drawing/2014/main" val="3878650710"/>
                    </a:ext>
                  </a:extLst>
                </a:gridCol>
              </a:tblGrid>
              <a:tr h="466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쇼호스트</a:t>
                      </a:r>
                      <a:r>
                        <a:rPr lang="en-US" altLang="ko-KR" sz="1200" b="0" spc="-1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(SH)</a:t>
                      </a:r>
                      <a:endParaRPr lang="ko-KR" altLang="en-US" sz="1200" b="0" spc="-1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1562" marR="51562" marT="25781" marB="257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제작진</a:t>
                      </a:r>
                      <a:br>
                        <a:rPr lang="en-US" altLang="ko-KR" sz="1200" b="0" spc="-1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en-US" altLang="ko-KR" sz="1200" b="0" spc="-1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(PD / MD / TD)</a:t>
                      </a:r>
                      <a:endParaRPr lang="ko-KR" altLang="en-US" sz="1200" b="0" spc="-1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1562" marR="51562" marT="25781" marB="257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지지도</a:t>
                      </a:r>
                      <a:r>
                        <a:rPr lang="en-US" altLang="ko-KR" sz="1200" b="0" spc="-1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***</a:t>
                      </a:r>
                      <a:endParaRPr lang="ko-KR" altLang="en-US" sz="1200" b="0" spc="-1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1562" marR="51562" marT="25781" marB="257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신뢰도</a:t>
                      </a:r>
                    </a:p>
                  </a:txBody>
                  <a:tcPr marL="51562" marR="51562" marT="25781" marB="2578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향상도</a:t>
                      </a:r>
                    </a:p>
                  </a:txBody>
                  <a:tcPr marL="51562" marR="51562" marT="25781" marB="25781" anchor="ctr"/>
                </a:tc>
                <a:extLst>
                  <a:ext uri="{0D108BD9-81ED-4DB2-BD59-A6C34878D82A}">
                    <a16:rowId xmlns:a16="http://schemas.microsoft.com/office/drawing/2014/main" val="3545135732"/>
                  </a:ext>
                </a:extLst>
              </a:tr>
              <a:tr h="299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곽주애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최규재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4297" marR="4297" marT="429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최만훈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황새롬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이은혜</a:t>
                      </a:r>
                    </a:p>
                  </a:txBody>
                  <a:tcPr marL="4297" marR="4297" marT="429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0.155</a:t>
                      </a: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0.451</a:t>
                      </a: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1.213</a:t>
                      </a:r>
                    </a:p>
                  </a:txBody>
                  <a:tcPr marL="4297" marR="4297" marT="4297" marB="0" anchor="ctr"/>
                </a:tc>
                <a:extLst>
                  <a:ext uri="{0D108BD9-81ED-4DB2-BD59-A6C34878D82A}">
                    <a16:rowId xmlns:a16="http://schemas.microsoft.com/office/drawing/2014/main" val="36195174"/>
                  </a:ext>
                </a:extLst>
              </a:tr>
              <a:tr h="299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이주규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신유이</a:t>
                      </a:r>
                    </a:p>
                  </a:txBody>
                  <a:tcPr marL="4297" marR="4297" marT="429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최만훈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박주호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황새롬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4297" marR="4297" marT="429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0.189</a:t>
                      </a: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0.700</a:t>
                      </a: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1.006</a:t>
                      </a:r>
                    </a:p>
                  </a:txBody>
                  <a:tcPr marL="4297" marR="4297" marT="4297" marB="0" anchor="ctr"/>
                </a:tc>
                <a:extLst>
                  <a:ext uri="{0D108BD9-81ED-4DB2-BD59-A6C34878D82A}">
                    <a16:rowId xmlns:a16="http://schemas.microsoft.com/office/drawing/2014/main" val="1048591693"/>
                  </a:ext>
                </a:extLst>
              </a:tr>
              <a:tr h="299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곽주애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권기문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4297" marR="4297" marT="429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최만훈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이은혜</a:t>
                      </a:r>
                    </a:p>
                  </a:txBody>
                  <a:tcPr marL="4297" marR="4297" marT="429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0.230</a:t>
                      </a: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0.667</a:t>
                      </a: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0.958</a:t>
                      </a:r>
                    </a:p>
                  </a:txBody>
                  <a:tcPr marL="4297" marR="4297" marT="4297" marB="0" anchor="ctr"/>
                </a:tc>
                <a:extLst>
                  <a:ext uri="{0D108BD9-81ED-4DB2-BD59-A6C34878D82A}">
                    <a16:rowId xmlns:a16="http://schemas.microsoft.com/office/drawing/2014/main" val="172548860"/>
                  </a:ext>
                </a:extLst>
              </a:tr>
              <a:tr h="299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이소연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안덕혁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4297" marR="4297" marT="429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최만훈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이혜이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이인호</a:t>
                      </a:r>
                    </a:p>
                  </a:txBody>
                  <a:tcPr marL="4297" marR="4297" marT="429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0.176</a:t>
                      </a: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0.634</a:t>
                      </a: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1.706</a:t>
                      </a:r>
                    </a:p>
                  </a:txBody>
                  <a:tcPr marL="4297" marR="4297" marT="4297" marB="0" anchor="ctr"/>
                </a:tc>
                <a:extLst>
                  <a:ext uri="{0D108BD9-81ED-4DB2-BD59-A6C34878D82A}">
                    <a16:rowId xmlns:a16="http://schemas.microsoft.com/office/drawing/2014/main" val="58962944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68943D-54FA-0874-7578-37EB4D49DC97}"/>
              </a:ext>
            </a:extLst>
          </p:cNvPr>
          <p:cNvSpPr/>
          <p:nvPr/>
        </p:nvSpPr>
        <p:spPr>
          <a:xfrm>
            <a:off x="9746912" y="4208368"/>
            <a:ext cx="811217" cy="16940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95;p2">
            <a:extLst>
              <a:ext uri="{FF2B5EF4-FFF2-40B4-BE49-F238E27FC236}">
                <a16:creationId xmlns:a16="http://schemas.microsoft.com/office/drawing/2014/main" id="{4D6FB2E8-2B0A-FF35-B1E6-A4E53465FAA6}"/>
              </a:ext>
            </a:extLst>
          </p:cNvPr>
          <p:cNvSpPr txBox="1"/>
          <p:nvPr/>
        </p:nvSpPr>
        <p:spPr>
          <a:xfrm>
            <a:off x="418070" y="6038810"/>
            <a:ext cx="11249241" cy="446892"/>
          </a:xfrm>
          <a:prstGeom prst="rect">
            <a:avLst/>
          </a:prstGeom>
          <a:solidFill>
            <a:srgbClr val="0236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고객사의 품목과 상품의 특색에 따라 제작진 조합 최적화를 통해  방송 광고효과 증대</a:t>
            </a:r>
          </a:p>
        </p:txBody>
      </p:sp>
      <p:sp>
        <p:nvSpPr>
          <p:cNvPr id="26" name="Google Shape;91;p2">
            <a:extLst>
              <a:ext uri="{FF2B5EF4-FFF2-40B4-BE49-F238E27FC236}">
                <a16:creationId xmlns:a16="http://schemas.microsoft.com/office/drawing/2014/main" id="{9D1B1224-38C6-BF92-58B4-23C1A4526261}"/>
              </a:ext>
            </a:extLst>
          </p:cNvPr>
          <p:cNvSpPr txBox="1"/>
          <p:nvPr/>
        </p:nvSpPr>
        <p:spPr>
          <a:xfrm>
            <a:off x="316789" y="1055734"/>
            <a:ext cx="116026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236A4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방송  판매 금액 달성율과 판매량을 이용해 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카테고리 별 가장 적합한 </a:t>
            </a:r>
            <a:r>
              <a:rPr lang="ko-KR" altLang="en-US" b="1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쇼호스트를</a:t>
            </a:r>
            <a:r>
              <a:rPr lang="ko-KR" altLang="en-US" b="1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확인  </a:t>
            </a:r>
            <a:endParaRPr lang="en-US" altLang="ko-KR" b="1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7F35D-CA70-A8AA-628D-EBEDD1723EE9}"/>
              </a:ext>
            </a:extLst>
          </p:cNvPr>
          <p:cNvSpPr txBox="1"/>
          <p:nvPr/>
        </p:nvSpPr>
        <p:spPr>
          <a:xfrm>
            <a:off x="11371078" y="3980680"/>
            <a:ext cx="535622" cy="16186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방송 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0437B-CF99-3893-3822-35D08A76B2CC}"/>
              </a:ext>
            </a:extLst>
          </p:cNvPr>
          <p:cNvSpPr txBox="1"/>
          <p:nvPr/>
        </p:nvSpPr>
        <p:spPr>
          <a:xfrm>
            <a:off x="7262374" y="1880656"/>
            <a:ext cx="535622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 anchor="ctr">
            <a:spAutoFit/>
          </a:bodyPr>
          <a:lstStyle/>
          <a:p>
            <a:pPr algn="r"/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금액 </a:t>
            </a:r>
            <a:r>
              <a:rPr lang="ko-KR" altLang="en-US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달성률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평균 </a:t>
            </a:r>
          </a:p>
        </p:txBody>
      </p:sp>
    </p:spTree>
    <p:extLst>
      <p:ext uri="{BB962C8B-B14F-4D97-AF65-F5344CB8AC3E}">
        <p14:creationId xmlns:p14="http://schemas.microsoft.com/office/powerpoint/2010/main" val="578491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1">
            <a:extLst>
              <a:ext uri="{FF2B5EF4-FFF2-40B4-BE49-F238E27FC236}">
                <a16:creationId xmlns:a16="http://schemas.microsoft.com/office/drawing/2014/main" id="{09EFE3DB-8EAB-B608-9CF2-26457EA7E97A}"/>
              </a:ext>
            </a:extLst>
          </p:cNvPr>
          <p:cNvSpPr txBox="1"/>
          <p:nvPr/>
        </p:nvSpPr>
        <p:spPr>
          <a:xfrm>
            <a:off x="101565" y="196264"/>
            <a:ext cx="43398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i="0" u="none" strike="noStrike" cap="none" spc="-150" dirty="0">
                <a:solidFill>
                  <a:srgbClr val="1559E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Part 4</a:t>
            </a:r>
            <a:r>
              <a:rPr lang="ko-KR" altLang="en-US" sz="3200" i="0" u="none" strike="noStrike" cap="none" spc="-150" dirty="0">
                <a:solidFill>
                  <a:srgbClr val="0236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  </a:t>
            </a:r>
            <a:r>
              <a:rPr lang="ko-KR" altLang="en-US" sz="3200" i="0" u="none" strike="noStrike" cap="none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데이터 분석결과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E1951E6B-0D61-1EE1-5C3E-559204FDE9F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6208" y="645785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6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fld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Google Shape;91;p2">
            <a:extLst>
              <a:ext uri="{FF2B5EF4-FFF2-40B4-BE49-F238E27FC236}">
                <a16:creationId xmlns:a16="http://schemas.microsoft.com/office/drawing/2014/main" id="{14B8195E-8A71-BE8A-9F2E-85BF63E886C3}"/>
              </a:ext>
            </a:extLst>
          </p:cNvPr>
          <p:cNvSpPr txBox="1"/>
          <p:nvPr/>
        </p:nvSpPr>
        <p:spPr>
          <a:xfrm>
            <a:off x="919505" y="1311112"/>
            <a:ext cx="43048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&lt; </a:t>
            </a:r>
            <a:r>
              <a:rPr lang="ko-KR" altLang="en-US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판매량 예측모델 구성도 </a:t>
            </a:r>
            <a:r>
              <a:rPr lang="en-US" altLang="ko-KR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&gt;</a:t>
            </a:r>
            <a:endParaRPr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DD7F11-E30E-D509-8BCE-F57CE215081A}"/>
              </a:ext>
            </a:extLst>
          </p:cNvPr>
          <p:cNvSpPr txBox="1"/>
          <p:nvPr/>
        </p:nvSpPr>
        <p:spPr>
          <a:xfrm>
            <a:off x="3912016" y="358163"/>
            <a:ext cx="6252710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사전 예상 수익 예측을 통한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800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고객사 관계 강화 및 신규 고객 유치 </a:t>
            </a:r>
          </a:p>
        </p:txBody>
      </p:sp>
      <p:sp>
        <p:nvSpPr>
          <p:cNvPr id="13" name="Google Shape;91;p2">
            <a:extLst>
              <a:ext uri="{FF2B5EF4-FFF2-40B4-BE49-F238E27FC236}">
                <a16:creationId xmlns:a16="http://schemas.microsoft.com/office/drawing/2014/main" id="{0D95C55B-7F61-63F4-EB38-BF9D27A4983B}"/>
              </a:ext>
            </a:extLst>
          </p:cNvPr>
          <p:cNvSpPr txBox="1"/>
          <p:nvPr/>
        </p:nvSpPr>
        <p:spPr>
          <a:xfrm>
            <a:off x="6782053" y="1272881"/>
            <a:ext cx="43048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&lt; </a:t>
            </a:r>
            <a:r>
              <a:rPr lang="ko-KR" altLang="en-US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예측 모델 성능 확인 </a:t>
            </a:r>
            <a:r>
              <a:rPr lang="en-US" altLang="ko-KR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&gt;</a:t>
            </a:r>
            <a:endParaRPr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7916C4B-28DC-DA01-1565-4363F0FD25E8}"/>
              </a:ext>
            </a:extLst>
          </p:cNvPr>
          <p:cNvSpPr/>
          <p:nvPr/>
        </p:nvSpPr>
        <p:spPr>
          <a:xfrm>
            <a:off x="180753" y="1201479"/>
            <a:ext cx="11834037" cy="4775125"/>
          </a:xfrm>
          <a:prstGeom prst="roundRect">
            <a:avLst>
              <a:gd name="adj" fmla="val 462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FB36C7-07F7-C128-DAAD-CE6CED63195B}"/>
              </a:ext>
            </a:extLst>
          </p:cNvPr>
          <p:cNvGrpSpPr/>
          <p:nvPr/>
        </p:nvGrpSpPr>
        <p:grpSpPr>
          <a:xfrm>
            <a:off x="6304547" y="1677297"/>
            <a:ext cx="5508223" cy="2331177"/>
            <a:chOff x="156956" y="2029960"/>
            <a:chExt cx="4572000" cy="3046594"/>
          </a:xfrm>
        </p:grpSpPr>
        <p:graphicFrame>
          <p:nvGraphicFramePr>
            <p:cNvPr id="14" name="차트 13">
              <a:extLst>
                <a:ext uri="{FF2B5EF4-FFF2-40B4-BE49-F238E27FC236}">
                  <a16:creationId xmlns:a16="http://schemas.microsoft.com/office/drawing/2014/main" id="{337E5311-CE12-5C22-AF49-17F5A30A727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89015661"/>
                </p:ext>
              </p:extLst>
            </p:nvPr>
          </p:nvGraphicFramePr>
          <p:xfrm>
            <a:off x="156956" y="2087030"/>
            <a:ext cx="4572000" cy="29895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2423F3-C0A0-0062-7C8E-1E247049A228}"/>
                </a:ext>
              </a:extLst>
            </p:cNvPr>
            <p:cNvSpPr/>
            <p:nvPr/>
          </p:nvSpPr>
          <p:spPr>
            <a:xfrm>
              <a:off x="442142" y="2029960"/>
              <a:ext cx="827314" cy="27057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9AAE454-3CBE-82FA-B1CC-55224DDF8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065055"/>
              </p:ext>
            </p:extLst>
          </p:nvPr>
        </p:nvGraphicFramePr>
        <p:xfrm>
          <a:off x="6241312" y="4136100"/>
          <a:ext cx="5571458" cy="1743708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413186">
                  <a:extLst>
                    <a:ext uri="{9D8B030D-6E8A-4147-A177-3AD203B41FA5}">
                      <a16:colId xmlns:a16="http://schemas.microsoft.com/office/drawing/2014/main" val="1629220683"/>
                    </a:ext>
                  </a:extLst>
                </a:gridCol>
                <a:gridCol w="1039568">
                  <a:extLst>
                    <a:ext uri="{9D8B030D-6E8A-4147-A177-3AD203B41FA5}">
                      <a16:colId xmlns:a16="http://schemas.microsoft.com/office/drawing/2014/main" val="1453491498"/>
                    </a:ext>
                  </a:extLst>
                </a:gridCol>
                <a:gridCol w="1039568">
                  <a:extLst>
                    <a:ext uri="{9D8B030D-6E8A-4147-A177-3AD203B41FA5}">
                      <a16:colId xmlns:a16="http://schemas.microsoft.com/office/drawing/2014/main" val="3503070544"/>
                    </a:ext>
                  </a:extLst>
                </a:gridCol>
                <a:gridCol w="1039568">
                  <a:extLst>
                    <a:ext uri="{9D8B030D-6E8A-4147-A177-3AD203B41FA5}">
                      <a16:colId xmlns:a16="http://schemas.microsoft.com/office/drawing/2014/main" val="3381193685"/>
                    </a:ext>
                  </a:extLst>
                </a:gridCol>
                <a:gridCol w="1039568">
                  <a:extLst>
                    <a:ext uri="{9D8B030D-6E8A-4147-A177-3AD203B41FA5}">
                      <a16:colId xmlns:a16="http://schemas.microsoft.com/office/drawing/2014/main" val="777834994"/>
                    </a:ext>
                  </a:extLst>
                </a:gridCol>
              </a:tblGrid>
              <a:tr h="290618">
                <a:tc>
                  <a:txBody>
                    <a:bodyPr/>
                    <a:lstStyle/>
                    <a:p>
                      <a:pPr algn="l" fontAlgn="ctr"/>
                      <a:endParaRPr lang="en-US" altLang="ko-KR" sz="12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MAE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MSE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R2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5757148"/>
                  </a:ext>
                </a:extLst>
              </a:tr>
              <a:tr h="29061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GradientBoost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485.1621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48634.84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693.8947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0.6562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1300991"/>
                  </a:ext>
                </a:extLst>
              </a:tr>
              <a:tr h="29061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RandomForest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485.1621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51565.56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715.0746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0.6345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93448775"/>
                  </a:ext>
                </a:extLst>
              </a:tr>
              <a:tr h="29061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CatBoost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475.2829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49264.15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698.1807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0.6495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29005258"/>
                  </a:ext>
                </a:extLst>
              </a:tr>
              <a:tr h="2906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LGBM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481.1768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50153.65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704.9613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0.6418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1578594"/>
                  </a:ext>
                </a:extLst>
              </a:tr>
              <a:tr h="2906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ExtraTrees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502.2987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58911.88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762.9012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0.5838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2000460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E17005-F278-C3BD-CB8E-AFF3DFEFF02F}"/>
              </a:ext>
            </a:extLst>
          </p:cNvPr>
          <p:cNvSpPr/>
          <p:nvPr/>
        </p:nvSpPr>
        <p:spPr>
          <a:xfrm>
            <a:off x="6240619" y="4407754"/>
            <a:ext cx="5571458" cy="318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9F3F443-6AB0-294E-1550-535342CFECED}"/>
              </a:ext>
            </a:extLst>
          </p:cNvPr>
          <p:cNvGrpSpPr/>
          <p:nvPr/>
        </p:nvGrpSpPr>
        <p:grpSpPr>
          <a:xfrm>
            <a:off x="416711" y="2116936"/>
            <a:ext cx="1453493" cy="1823141"/>
            <a:chOff x="470962" y="1677297"/>
            <a:chExt cx="1453493" cy="1823141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578A8C0D-B010-991A-4977-9B6B3C3A925E}"/>
                </a:ext>
              </a:extLst>
            </p:cNvPr>
            <p:cNvSpPr/>
            <p:nvPr/>
          </p:nvSpPr>
          <p:spPr>
            <a:xfrm>
              <a:off x="513472" y="1768424"/>
              <a:ext cx="1368471" cy="36929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rgbClr val="0236A4"/>
                </a:buClr>
              </a:pPr>
              <a:r>
                <a:rPr lang="ko-KR" altLang="en-US" sz="1800" spc="-1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카테고리</a:t>
              </a:r>
              <a:endParaRPr lang="en-US" altLang="ko-KR" sz="1800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540B66F-B579-731D-31BA-5D1F70AAAB79}"/>
                </a:ext>
              </a:extLst>
            </p:cNvPr>
            <p:cNvSpPr/>
            <p:nvPr/>
          </p:nvSpPr>
          <p:spPr>
            <a:xfrm>
              <a:off x="513472" y="2213597"/>
              <a:ext cx="1368471" cy="3602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rgbClr val="0236A4"/>
                </a:buClr>
              </a:pPr>
              <a:r>
                <a:rPr lang="ko-KR" altLang="en-US" sz="1800" spc="-1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시간</a:t>
              </a:r>
              <a:endParaRPr lang="en-US" altLang="ko-KR" sz="1800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E684A69F-2202-440A-41C2-22DF4C3D1071}"/>
                </a:ext>
              </a:extLst>
            </p:cNvPr>
            <p:cNvSpPr/>
            <p:nvPr/>
          </p:nvSpPr>
          <p:spPr>
            <a:xfrm>
              <a:off x="513472" y="2649142"/>
              <a:ext cx="1368471" cy="3602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rgbClr val="0236A4"/>
                </a:buClr>
              </a:pPr>
              <a:r>
                <a:rPr lang="ko-KR" altLang="en-US" sz="1800" spc="-1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판매단가</a:t>
              </a:r>
              <a:endParaRPr lang="en-US" altLang="ko-KR" sz="1800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2DF26BA-620B-6BB6-862F-D73C65BAD176}"/>
                </a:ext>
              </a:extLst>
            </p:cNvPr>
            <p:cNvSpPr/>
            <p:nvPr/>
          </p:nvSpPr>
          <p:spPr>
            <a:xfrm>
              <a:off x="513472" y="3064339"/>
              <a:ext cx="1368471" cy="3602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rgbClr val="0236A4"/>
                </a:buClr>
              </a:pPr>
              <a:r>
                <a:rPr lang="ko-KR" altLang="en-US" sz="1800" spc="-1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제작진</a:t>
              </a:r>
              <a:endParaRPr lang="en-US" altLang="ko-KR" sz="1800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939F2004-5BAB-1E1A-2E55-698C91AF6BDD}"/>
                </a:ext>
              </a:extLst>
            </p:cNvPr>
            <p:cNvSpPr/>
            <p:nvPr/>
          </p:nvSpPr>
          <p:spPr>
            <a:xfrm>
              <a:off x="470962" y="1677297"/>
              <a:ext cx="1453493" cy="1823141"/>
            </a:xfrm>
            <a:prstGeom prst="roundRect">
              <a:avLst>
                <a:gd name="adj" fmla="val 7157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A85A8F-5CBE-28B8-8222-38774806F38F}"/>
              </a:ext>
            </a:extLst>
          </p:cNvPr>
          <p:cNvSpPr txBox="1"/>
          <p:nvPr/>
        </p:nvSpPr>
        <p:spPr>
          <a:xfrm>
            <a:off x="416711" y="3972216"/>
            <a:ext cx="145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 Feature</a:t>
            </a:r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A232066-3EE9-BA30-10C2-4A9031E6E4D6}"/>
              </a:ext>
            </a:extLst>
          </p:cNvPr>
          <p:cNvSpPr/>
          <p:nvPr/>
        </p:nvSpPr>
        <p:spPr>
          <a:xfrm>
            <a:off x="459223" y="4359496"/>
            <a:ext cx="1368471" cy="36021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236A4"/>
              </a:buClr>
            </a:pPr>
            <a:r>
              <a:rPr lang="ko-KR" altLang="en-US" sz="18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판매량</a:t>
            </a:r>
            <a:endParaRPr lang="en-US" altLang="ko-KR" sz="1800" spc="-1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021610-E063-F52F-90BA-0A3761F7B279}"/>
              </a:ext>
            </a:extLst>
          </p:cNvPr>
          <p:cNvSpPr txBox="1"/>
          <p:nvPr/>
        </p:nvSpPr>
        <p:spPr>
          <a:xfrm>
            <a:off x="416711" y="4743999"/>
            <a:ext cx="145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Y Label </a:t>
            </a:r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775DA88-F3ED-CDE0-ECBE-F5865EB932B8}"/>
              </a:ext>
            </a:extLst>
          </p:cNvPr>
          <p:cNvSpPr/>
          <p:nvPr/>
        </p:nvSpPr>
        <p:spPr>
          <a:xfrm>
            <a:off x="2230086" y="2253371"/>
            <a:ext cx="1645597" cy="21399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Auto Machine Learning</a:t>
            </a:r>
          </a:p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PyCaret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540C10-E7FC-9AA4-87BE-2E53F4E90F39}"/>
              </a:ext>
            </a:extLst>
          </p:cNvPr>
          <p:cNvSpPr txBox="1"/>
          <p:nvPr/>
        </p:nvSpPr>
        <p:spPr>
          <a:xfrm>
            <a:off x="421739" y="5263697"/>
            <a:ext cx="5248354" cy="625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</a:pPr>
            <a:r>
              <a:rPr lang="en-US" altLang="ko-KR" sz="14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* Auto Machine Learning </a:t>
            </a:r>
            <a:r>
              <a:rPr lang="ko-KR" altLang="en-US" sz="14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기법을 통해</a:t>
            </a:r>
            <a:r>
              <a:rPr lang="en-US" altLang="ko-KR" sz="14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 Random Search </a:t>
            </a:r>
            <a:r>
              <a:rPr lang="ko-KR" altLang="en-US" sz="14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 모델 탐색</a:t>
            </a:r>
            <a:endParaRPr lang="en-US" altLang="ko-KR" sz="1400" kern="100" spc="-15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14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en-US" sz="14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* 특성 공학과 교차검증 및 </a:t>
            </a:r>
            <a:r>
              <a:rPr lang="ko-KR" altLang="en-US" sz="1400" kern="100" spc="-150" dirty="0" err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하이퍼</a:t>
            </a:r>
            <a:r>
              <a:rPr lang="ko-KR" altLang="en-US" sz="14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파라미터 튜닝을 수행하기 위한 </a:t>
            </a:r>
            <a:r>
              <a:rPr lang="en-US" altLang="ko-KR" sz="14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Pipe Line </a:t>
            </a:r>
            <a:r>
              <a:rPr lang="ko-KR" altLang="en-US" sz="14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활용  </a:t>
            </a:r>
            <a:endParaRPr lang="ko-KR" altLang="ko-KR" sz="2000" kern="100" spc="-15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B13E08C-242C-2036-045D-45E161F754BA}"/>
              </a:ext>
            </a:extLst>
          </p:cNvPr>
          <p:cNvSpPr/>
          <p:nvPr/>
        </p:nvSpPr>
        <p:spPr>
          <a:xfrm>
            <a:off x="3934280" y="2259850"/>
            <a:ext cx="1735813" cy="213998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Pipe Line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**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AA8CF16-DA0D-BC51-53D3-990BEDE86040}"/>
              </a:ext>
            </a:extLst>
          </p:cNvPr>
          <p:cNvSpPr/>
          <p:nvPr/>
        </p:nvSpPr>
        <p:spPr>
          <a:xfrm>
            <a:off x="2230087" y="1759971"/>
            <a:ext cx="3536115" cy="36021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236A4"/>
              </a:buClr>
            </a:pPr>
            <a:r>
              <a:rPr lang="ko-KR" altLang="en-US" sz="1800" spc="-15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데이터전처리</a:t>
            </a:r>
            <a:endParaRPr lang="en-US" altLang="ko-KR" sz="1800" spc="-1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왼쪽 중괄호 43">
            <a:extLst>
              <a:ext uri="{FF2B5EF4-FFF2-40B4-BE49-F238E27FC236}">
                <a16:creationId xmlns:a16="http://schemas.microsoft.com/office/drawing/2014/main" id="{6B1CDC40-02EE-AEC5-382B-6276CED5F04D}"/>
              </a:ext>
            </a:extLst>
          </p:cNvPr>
          <p:cNvSpPr/>
          <p:nvPr/>
        </p:nvSpPr>
        <p:spPr>
          <a:xfrm rot="16200000">
            <a:off x="3813480" y="2793048"/>
            <a:ext cx="369329" cy="35361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0664D21-BBC3-78D7-F571-E29B0E5A9AC9}"/>
              </a:ext>
            </a:extLst>
          </p:cNvPr>
          <p:cNvSpPr/>
          <p:nvPr/>
        </p:nvSpPr>
        <p:spPr>
          <a:xfrm>
            <a:off x="2139377" y="4816385"/>
            <a:ext cx="3626826" cy="36021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236A4"/>
              </a:buClr>
            </a:pPr>
            <a:r>
              <a:rPr lang="en-US" altLang="ko-KR" sz="1800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Best Model 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A1D7AAC-9379-4FF2-A420-A02C190EE9F8}"/>
              </a:ext>
            </a:extLst>
          </p:cNvPr>
          <p:cNvSpPr/>
          <p:nvPr/>
        </p:nvSpPr>
        <p:spPr>
          <a:xfrm>
            <a:off x="4115162" y="2733290"/>
            <a:ext cx="1368471" cy="36021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236A4"/>
              </a:buClr>
            </a:pPr>
            <a:r>
              <a:rPr lang="en-US" altLang="ko-KR" sz="1400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Scaler &amp; Encoder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3C339E8-65DC-2928-3BFE-48E4EE882677}"/>
              </a:ext>
            </a:extLst>
          </p:cNvPr>
          <p:cNvSpPr/>
          <p:nvPr/>
        </p:nvSpPr>
        <p:spPr>
          <a:xfrm>
            <a:off x="4118901" y="3194648"/>
            <a:ext cx="1368471" cy="36021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236A4"/>
              </a:buClr>
            </a:pPr>
            <a:r>
              <a:rPr lang="en-US" altLang="ko-KR" sz="1800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Grid Search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9CFE54B-E043-8C52-F5B2-27E524C4D1EC}"/>
              </a:ext>
            </a:extLst>
          </p:cNvPr>
          <p:cNvSpPr/>
          <p:nvPr/>
        </p:nvSpPr>
        <p:spPr>
          <a:xfrm>
            <a:off x="4104086" y="3670568"/>
            <a:ext cx="1368471" cy="54460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236A4"/>
              </a:buClr>
            </a:pPr>
            <a:r>
              <a:rPr lang="en-US" altLang="ko-KR" sz="1800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Parameter </a:t>
            </a:r>
          </a:p>
          <a:p>
            <a:pPr algn="ctr">
              <a:buClr>
                <a:srgbClr val="0236A4"/>
              </a:buClr>
            </a:pPr>
            <a:r>
              <a:rPr lang="en-US" altLang="ko-KR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Tuning </a:t>
            </a:r>
            <a:endParaRPr lang="en-US" altLang="ko-KR" sz="1800" spc="-1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Google Shape;95;p2">
            <a:extLst>
              <a:ext uri="{FF2B5EF4-FFF2-40B4-BE49-F238E27FC236}">
                <a16:creationId xmlns:a16="http://schemas.microsoft.com/office/drawing/2014/main" id="{E951D8DE-BA9F-CD64-CE65-76D174C6EDBD}"/>
              </a:ext>
            </a:extLst>
          </p:cNvPr>
          <p:cNvSpPr txBox="1"/>
          <p:nvPr/>
        </p:nvSpPr>
        <p:spPr>
          <a:xfrm>
            <a:off x="418070" y="6038810"/>
            <a:ext cx="11249241" cy="446892"/>
          </a:xfrm>
          <a:prstGeom prst="rect">
            <a:avLst/>
          </a:prstGeom>
          <a:solidFill>
            <a:srgbClr val="0236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선정 된 모델로 사전 예상 수익을 계산하여 기존 고객사 이탈 방지 및 신규 고객사 유치 필요</a:t>
            </a:r>
          </a:p>
        </p:txBody>
      </p:sp>
    </p:spTree>
    <p:extLst>
      <p:ext uri="{BB962C8B-B14F-4D97-AF65-F5344CB8AC3E}">
        <p14:creationId xmlns:p14="http://schemas.microsoft.com/office/powerpoint/2010/main" val="4161259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3791</Words>
  <Application>Microsoft Office PowerPoint</Application>
  <PresentationFormat>와이드스크린</PresentationFormat>
  <Paragraphs>1212</Paragraphs>
  <Slides>25</Slides>
  <Notes>17</Notes>
  <HiddenSlides>12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나눔스퀘어_ac Bold</vt:lpstr>
      <vt:lpstr>나눔스퀘어</vt:lpstr>
      <vt:lpstr>Wingdings</vt:lpstr>
      <vt:lpstr>나눔스퀘어_ac</vt:lpstr>
      <vt:lpstr>맑은 고딕</vt:lpstr>
      <vt:lpstr>Arial</vt:lpstr>
      <vt:lpstr>나눔스퀘어_ac ExtraBold</vt:lpstr>
      <vt:lpstr>맑은 고딕</vt:lpstr>
      <vt:lpstr>나눔스퀘어 Light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121</cp:revision>
  <dcterms:created xsi:type="dcterms:W3CDTF">2022-11-17T07:49:47Z</dcterms:created>
  <dcterms:modified xsi:type="dcterms:W3CDTF">2022-11-18T08:28:00Z</dcterms:modified>
</cp:coreProperties>
</file>